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715000" type="screen16x1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0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9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19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19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19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5A431D1-F1C7-4F4D-AB21-4800D4D417D3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283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EE1B796-2F6D-4B2B-B8FE-FAA9F1AEC05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99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D8471D1-0660-4C17-88CB-321259A75F5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777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95B9DC7-B60A-4131-92A8-53051D6B841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15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1D45950-9BD9-4B90-8D4D-837F19B5EAA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62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C1BC0FE-A6F9-404F-8882-3260CCB610E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3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520" cy="33318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800" cy="38876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89" name="TextShape 3"/>
          <p:cNvSpPr txBox="1"/>
          <p:nvPr/>
        </p:nvSpPr>
        <p:spPr>
          <a:xfrm>
            <a:off x="3850560" y="937872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49D99B0-C08A-4D4C-8A82-7AB6C1C70B5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399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3860BB4-51E1-4090-8C8C-4C6788E2EDE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07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C9FB4EC-32B3-416B-87F6-FD0D5442508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869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657FD48-BD2B-4141-8CDA-2EA4C087B54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156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1623EAA-7E68-48BE-A1E7-BB3E8BFBD83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40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E2E042A-A709-4E2D-9175-09AC88C9723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930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5816061-CF40-436E-9CAD-787F39231E8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70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320" y="1235160"/>
            <a:ext cx="5330160" cy="3331440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440" cy="388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50560" y="9378720"/>
            <a:ext cx="294480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AFEDA83-B5B2-439E-BB26-768261C9FCD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18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27880"/>
            <a:ext cx="8229240" cy="44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23964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22080" y="133704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23964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022080" y="3068280"/>
            <a:ext cx="26496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06828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7992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337040"/>
            <a:ext cx="401580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068280"/>
            <a:ext cx="82292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8880" cy="953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7880"/>
            <a:ext cx="8229240" cy="95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85800" y="1775520"/>
            <a:ext cx="7772040" cy="12247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dt"/>
          </p:nvPr>
        </p:nvSpPr>
        <p:spPr>
          <a:xfrm>
            <a:off x="457200" y="5297040"/>
            <a:ext cx="2133360" cy="3038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B7B0B50-DCB4-4D05-8D68-F2AF19EB8B1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29.08.2019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ftr"/>
          </p:nvPr>
        </p:nvSpPr>
        <p:spPr>
          <a:xfrm>
            <a:off x="3124080" y="5297040"/>
            <a:ext cx="2895120" cy="30384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sldNum"/>
          </p:nvPr>
        </p:nvSpPr>
        <p:spPr>
          <a:xfrm>
            <a:off x="6553080" y="5297040"/>
            <a:ext cx="2133360" cy="3038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CCBE3FB-3C70-43C3-9A74-38CD3B5BF92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1337040"/>
            <a:ext cx="82292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28560" y="304200"/>
            <a:ext cx="7886520" cy="1104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28560" y="1521360"/>
            <a:ext cx="7886520" cy="3625920"/>
          </a:xfrm>
          <a:prstGeom prst="rect">
            <a:avLst/>
          </a:prstGeom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514440" lvl="1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857160" lvl="2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200240" lvl="3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1542960" lvl="4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55" name="PlaceHolder 3"/>
          <p:cNvSpPr>
            <a:spLocks noGrp="1"/>
          </p:cNvSpPr>
          <p:nvPr>
            <p:ph type="dt"/>
          </p:nvPr>
        </p:nvSpPr>
        <p:spPr>
          <a:xfrm>
            <a:off x="628560" y="5297040"/>
            <a:ext cx="2057040" cy="3038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771B3373-FEE0-422C-A384-F3F9742743DA}" type="datetime1">
              <a:rPr lang="ru-RU" sz="900" b="0" strike="noStrike" spc="-1">
                <a:solidFill>
                  <a:srgbClr val="8B8B8B"/>
                </a:solidFill>
                <a:latin typeface="Calibri"/>
              </a:rPr>
              <a:t>29.08.2019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ftr"/>
          </p:nvPr>
        </p:nvSpPr>
        <p:spPr>
          <a:xfrm>
            <a:off x="3029040" y="5297040"/>
            <a:ext cx="3085920" cy="30384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sldNum"/>
          </p:nvPr>
        </p:nvSpPr>
        <p:spPr>
          <a:xfrm>
            <a:off x="6458040" y="5297040"/>
            <a:ext cx="2057040" cy="3038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514BFDC-C90C-4A87-97E7-ADF6027FDD74}" type="slidenum">
              <a:rPr lang="ru-RU" sz="9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0" y="1446480"/>
            <a:ext cx="9143280" cy="1978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Times New Roman"/>
              </a:rPr>
              <a:t>Скрытые работы при проведении капитального ремонта лифтового оборудования МКД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01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107640" y="90360"/>
            <a:ext cx="2944440" cy="966240"/>
          </a:xfrm>
          <a:prstGeom prst="rect">
            <a:avLst/>
          </a:prstGeom>
          <a:ln w="9360"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107640" y="4335120"/>
            <a:ext cx="6408000" cy="84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0000"/>
              </a:lnSpc>
              <a:spcBef>
                <a:spcPts val="601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Директор «ЭКО ЛАЙН ТЕХНОЛОДЖИ»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80000"/>
              </a:lnSpc>
              <a:spcBef>
                <a:spcPts val="601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Прытков Илья Витальевич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6732360" y="4567680"/>
            <a:ext cx="218700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г. Екатеринбург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29 августа 2019 год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703520" y="-2376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Демонтаж тумб буферных устройств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52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53" name="Рисунок 2"/>
          <p:cNvPicPr/>
          <p:nvPr/>
        </p:nvPicPr>
        <p:blipFill>
          <a:blip r:embed="rId4"/>
          <a:stretch/>
        </p:blipFill>
        <p:spPr>
          <a:xfrm>
            <a:off x="179640" y="1273320"/>
            <a:ext cx="4247640" cy="340164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3"/>
          <p:cNvPicPr/>
          <p:nvPr/>
        </p:nvPicPr>
        <p:blipFill>
          <a:blip r:embed="rId5"/>
          <a:stretch/>
        </p:blipFill>
        <p:spPr>
          <a:xfrm>
            <a:off x="4572000" y="1273320"/>
            <a:ext cx="4500720" cy="340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1403640" y="6408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Демонтаж подлебедочной рамы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56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57" name="Рисунок 2"/>
          <p:cNvPicPr/>
          <p:nvPr/>
        </p:nvPicPr>
        <p:blipFill>
          <a:blip r:embed="rId4"/>
          <a:stretch/>
        </p:blipFill>
        <p:spPr>
          <a:xfrm>
            <a:off x="179640" y="1489320"/>
            <a:ext cx="4377240" cy="3282840"/>
          </a:xfrm>
          <a:prstGeom prst="rect">
            <a:avLst/>
          </a:prstGeom>
          <a:ln>
            <a:noFill/>
          </a:ln>
        </p:spPr>
      </p:pic>
      <p:pic>
        <p:nvPicPr>
          <p:cNvPr id="258" name="Рисунок 3"/>
          <p:cNvPicPr/>
          <p:nvPr/>
        </p:nvPicPr>
        <p:blipFill>
          <a:blip r:embed="rId5"/>
          <a:stretch/>
        </p:blipFill>
        <p:spPr>
          <a:xfrm>
            <a:off x="4644000" y="1489320"/>
            <a:ext cx="4241160" cy="328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1403640" y="6408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Огрунтовка стен и потолка МП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60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61" name="Рисунок 2"/>
          <p:cNvPicPr/>
          <p:nvPr/>
        </p:nvPicPr>
        <p:blipFill>
          <a:blip r:embed="rId4"/>
          <a:stretch/>
        </p:blipFill>
        <p:spPr>
          <a:xfrm>
            <a:off x="179640" y="1072800"/>
            <a:ext cx="4476960" cy="3357360"/>
          </a:xfrm>
          <a:prstGeom prst="rect">
            <a:avLst/>
          </a:prstGeom>
          <a:ln>
            <a:noFill/>
          </a:ln>
        </p:spPr>
      </p:pic>
      <p:pic>
        <p:nvPicPr>
          <p:cNvPr id="262" name="Рисунок 5"/>
          <p:cNvPicPr/>
          <p:nvPr/>
        </p:nvPicPr>
        <p:blipFill>
          <a:blip r:embed="rId5"/>
          <a:stretch/>
        </p:blipFill>
        <p:spPr>
          <a:xfrm>
            <a:off x="4788000" y="1921320"/>
            <a:ext cx="4319640" cy="325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1403640" y="64080"/>
            <a:ext cx="7369560" cy="920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Ремонт штукатурки стен и потолка МП и шахты лифта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64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65" name="Рисунок 2"/>
          <p:cNvPicPr/>
          <p:nvPr/>
        </p:nvPicPr>
        <p:blipFill>
          <a:blip r:embed="rId4"/>
          <a:stretch/>
        </p:blipFill>
        <p:spPr>
          <a:xfrm>
            <a:off x="107640" y="1107360"/>
            <a:ext cx="3167640" cy="2184120"/>
          </a:xfrm>
          <a:prstGeom prst="rect">
            <a:avLst/>
          </a:prstGeom>
          <a:ln>
            <a:noFill/>
          </a:ln>
        </p:spPr>
      </p:pic>
      <p:pic>
        <p:nvPicPr>
          <p:cNvPr id="266" name="Рисунок 3"/>
          <p:cNvPicPr/>
          <p:nvPr/>
        </p:nvPicPr>
        <p:blipFill>
          <a:blip r:embed="rId5"/>
          <a:stretch/>
        </p:blipFill>
        <p:spPr>
          <a:xfrm>
            <a:off x="107640" y="3413880"/>
            <a:ext cx="3167640" cy="2231640"/>
          </a:xfrm>
          <a:prstGeom prst="rect">
            <a:avLst/>
          </a:prstGeom>
          <a:ln>
            <a:noFill/>
          </a:ln>
        </p:spPr>
      </p:pic>
      <p:pic>
        <p:nvPicPr>
          <p:cNvPr id="267" name="Рисунок 4"/>
          <p:cNvPicPr/>
          <p:nvPr/>
        </p:nvPicPr>
        <p:blipFill>
          <a:blip r:embed="rId6"/>
          <a:stretch/>
        </p:blipFill>
        <p:spPr>
          <a:xfrm>
            <a:off x="3420000" y="1117080"/>
            <a:ext cx="2447640" cy="4528440"/>
          </a:xfrm>
          <a:prstGeom prst="rect">
            <a:avLst/>
          </a:prstGeom>
          <a:ln>
            <a:noFill/>
          </a:ln>
        </p:spPr>
      </p:pic>
      <p:pic>
        <p:nvPicPr>
          <p:cNvPr id="268" name="Рисунок 8"/>
          <p:cNvPicPr/>
          <p:nvPr/>
        </p:nvPicPr>
        <p:blipFill>
          <a:blip r:embed="rId7"/>
          <a:stretch/>
        </p:blipFill>
        <p:spPr>
          <a:xfrm>
            <a:off x="6156000" y="1117080"/>
            <a:ext cx="2793960" cy="452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1403640" y="6408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Ремонт штукатурки стен и потолка МП и шахты лифта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70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71" name="Рисунок 1"/>
          <p:cNvPicPr/>
          <p:nvPr/>
        </p:nvPicPr>
        <p:blipFill>
          <a:blip r:embed="rId4"/>
          <a:stretch/>
        </p:blipFill>
        <p:spPr>
          <a:xfrm>
            <a:off x="107640" y="1489320"/>
            <a:ext cx="4319640" cy="2879640"/>
          </a:xfrm>
          <a:prstGeom prst="rect">
            <a:avLst/>
          </a:prstGeom>
          <a:ln>
            <a:noFill/>
          </a:ln>
        </p:spPr>
      </p:pic>
      <p:pic>
        <p:nvPicPr>
          <p:cNvPr id="272" name="Рисунок 3"/>
          <p:cNvPicPr/>
          <p:nvPr/>
        </p:nvPicPr>
        <p:blipFill>
          <a:blip r:embed="rId5"/>
          <a:stretch/>
        </p:blipFill>
        <p:spPr>
          <a:xfrm>
            <a:off x="4716000" y="1499760"/>
            <a:ext cx="4334400" cy="287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475640" y="121320"/>
            <a:ext cx="7369560" cy="86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Устройство стяжки пола машинного помещения и приямка шахты лифта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74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75" name="Рисунок 3"/>
          <p:cNvPicPr/>
          <p:nvPr/>
        </p:nvPicPr>
        <p:blipFill>
          <a:blip r:embed="rId4"/>
          <a:stretch/>
        </p:blipFill>
        <p:spPr>
          <a:xfrm>
            <a:off x="144000" y="1368000"/>
            <a:ext cx="4159080" cy="3119040"/>
          </a:xfrm>
          <a:prstGeom prst="rect">
            <a:avLst/>
          </a:prstGeom>
          <a:ln>
            <a:noFill/>
          </a:ln>
        </p:spPr>
      </p:pic>
      <p:pic>
        <p:nvPicPr>
          <p:cNvPr id="276" name="Рисунок 8"/>
          <p:cNvPicPr/>
          <p:nvPr/>
        </p:nvPicPr>
        <p:blipFill>
          <a:blip r:embed="rId5"/>
          <a:stretch/>
        </p:blipFill>
        <p:spPr>
          <a:xfrm>
            <a:off x="4392000" y="1727640"/>
            <a:ext cx="4664520" cy="244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475640" y="121320"/>
            <a:ext cx="7369560" cy="86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Устройство стяжки машинного помещения и приямка шахты лифта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78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79" name="Рисунок 1"/>
          <p:cNvPicPr/>
          <p:nvPr/>
        </p:nvPicPr>
        <p:blipFill>
          <a:blip r:embed="rId4"/>
          <a:stretch/>
        </p:blipFill>
        <p:spPr>
          <a:xfrm>
            <a:off x="144000" y="1584000"/>
            <a:ext cx="4420440" cy="2664000"/>
          </a:xfrm>
          <a:prstGeom prst="rect">
            <a:avLst/>
          </a:prstGeom>
          <a:ln>
            <a:noFill/>
          </a:ln>
        </p:spPr>
      </p:pic>
      <p:pic>
        <p:nvPicPr>
          <p:cNvPr id="280" name="Рисунок 5"/>
          <p:cNvPicPr/>
          <p:nvPr/>
        </p:nvPicPr>
        <p:blipFill>
          <a:blip r:embed="rId5"/>
          <a:stretch/>
        </p:blipFill>
        <p:spPr>
          <a:xfrm>
            <a:off x="4608000" y="1584000"/>
            <a:ext cx="4339440" cy="26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2"/>
          <p:cNvPicPr/>
          <p:nvPr/>
        </p:nvPicPr>
        <p:blipFill>
          <a:blip r:embed="rId2"/>
          <a:srcRect t="36964" r="1965"/>
          <a:stretch/>
        </p:blipFill>
        <p:spPr>
          <a:xfrm>
            <a:off x="35640" y="2785320"/>
            <a:ext cx="9107640" cy="2879640"/>
          </a:xfrm>
          <a:prstGeom prst="rect">
            <a:avLst/>
          </a:prstGeom>
          <a:ln w="9360"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1043640" y="913320"/>
            <a:ext cx="7100280" cy="539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Благодарю за внимание !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Web-сайт: </a:t>
            </a:r>
            <a:r>
              <a:rPr lang="ru-RU" sz="2400" b="0" u="sng" strike="noStrike" spc="-1">
                <a:solidFill>
                  <a:srgbClr val="0000FF"/>
                </a:solidFill>
                <a:uFillTx/>
                <a:latin typeface="Times New Roman"/>
                <a:ea typeface="DejaVu Sans"/>
                <a:hlinkClick r:id="rId3"/>
              </a:rPr>
              <a:t>www.fkr66.ru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E-mail: fkr66@mail.ru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Телефон «горячей линии»: +7 (343) 287-54-54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8-800-300-80-88</a:t>
            </a:r>
            <a:r>
              <a:t/>
            </a:r>
            <a:br/>
            <a:r>
              <a:t/>
            </a:r>
            <a:br/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283" name="Рисунок 5"/>
          <p:cNvPicPr/>
          <p:nvPr/>
        </p:nvPicPr>
        <p:blipFill>
          <a:blip r:embed="rId4"/>
          <a:stretch/>
        </p:blipFill>
        <p:spPr>
          <a:xfrm>
            <a:off x="0" y="-19440"/>
            <a:ext cx="2626920" cy="103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1403640" y="38520"/>
            <a:ext cx="7369920" cy="792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Понятие «скрытые работы»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05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30960" y="38520"/>
            <a:ext cx="1763280" cy="578880"/>
          </a:xfrm>
          <a:prstGeom prst="rect">
            <a:avLst/>
          </a:prstGeom>
          <a:ln w="9360">
            <a:noFill/>
          </a:ln>
        </p:spPr>
      </p:pic>
      <p:sp>
        <p:nvSpPr>
          <p:cNvPr id="206" name="CustomShape 2"/>
          <p:cNvSpPr/>
          <p:nvPr/>
        </p:nvSpPr>
        <p:spPr>
          <a:xfrm>
            <a:off x="323640" y="985320"/>
            <a:ext cx="828072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Скрытыми 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считаются работы, которые не могут быть проверены приёмочными комиссиями в натуре при сдаче дома в эксплуатацию, в виду того, что закрываются последующими этапами (видами работ) капитального ремонта. 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1115640" y="3433680"/>
            <a:ext cx="924840" cy="503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208" name="CustomShape 4"/>
          <p:cNvSpPr/>
          <p:nvPr/>
        </p:nvSpPr>
        <p:spPr>
          <a:xfrm>
            <a:off x="2339640" y="3185640"/>
            <a:ext cx="6120360" cy="86904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Осмотр и приемка работ до их закрытия последующими работами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2339640" y="4525920"/>
            <a:ext cx="6120360" cy="869040"/>
          </a:xfrm>
          <a:prstGeom prst="roundRect">
            <a:avLst>
              <a:gd name="adj" fmla="val 16667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Обязательное составление акта на скрытые работы </a:t>
            </a: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по форме РД-11-02-2006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0" name="CustomShape 6"/>
          <p:cNvSpPr/>
          <p:nvPr/>
        </p:nvSpPr>
        <p:spPr>
          <a:xfrm>
            <a:off x="1235520" y="2498760"/>
            <a:ext cx="7369920" cy="792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Требования: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1" name="CustomShape 7"/>
          <p:cNvSpPr/>
          <p:nvPr/>
        </p:nvSpPr>
        <p:spPr>
          <a:xfrm>
            <a:off x="1115640" y="4591440"/>
            <a:ext cx="924840" cy="503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6458040" y="5297040"/>
            <a:ext cx="2057040" cy="303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25D305-4DBF-4162-8004-A8CBC70D8E92}" type="slidenum">
              <a:rPr lang="ru-RU" sz="900" b="0" strike="noStrike" spc="-1">
                <a:solidFill>
                  <a:srgbClr val="8B8B8B"/>
                </a:solidFill>
                <a:latin typeface="Calibri"/>
              </a:rPr>
              <a:t>3</a:t>
            </a:fld>
            <a:endParaRPr lang="ru-RU" sz="900" b="0" strike="noStrike" spc="-1">
              <a:latin typeface="Times New Roman"/>
            </a:endParaRPr>
          </a:p>
        </p:txBody>
      </p:sp>
      <p:pic>
        <p:nvPicPr>
          <p:cNvPr id="213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360"/>
            <a:ext cx="1754280" cy="575640"/>
          </a:xfrm>
          <a:prstGeom prst="rect">
            <a:avLst/>
          </a:prstGeom>
          <a:ln w="9360">
            <a:noFill/>
          </a:ln>
        </p:spPr>
      </p:pic>
      <p:pic>
        <p:nvPicPr>
          <p:cNvPr id="214" name="Рисунок 4"/>
          <p:cNvPicPr/>
          <p:nvPr/>
        </p:nvPicPr>
        <p:blipFill>
          <a:blip r:embed="rId3"/>
          <a:srcRect l="3632" t="6538" r="4479" b="11118"/>
          <a:stretch/>
        </p:blipFill>
        <p:spPr>
          <a:xfrm>
            <a:off x="4932000" y="609840"/>
            <a:ext cx="3789360" cy="499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" name="Рисунок 5"/>
          <p:cNvPicPr/>
          <p:nvPr/>
        </p:nvPicPr>
        <p:blipFill>
          <a:blip r:embed="rId4"/>
          <a:srcRect t="5523" r="3983" b="5072"/>
          <a:stretch/>
        </p:blipFill>
        <p:spPr>
          <a:xfrm>
            <a:off x="395640" y="609840"/>
            <a:ext cx="3574080" cy="499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6" name="CustomShape 2"/>
          <p:cNvSpPr/>
          <p:nvPr/>
        </p:nvSpPr>
        <p:spPr>
          <a:xfrm>
            <a:off x="2020320" y="74160"/>
            <a:ext cx="6886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Акт освидетельствования скрытых работ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1754280" y="-102420"/>
            <a:ext cx="6592501" cy="993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</a:rPr>
              <a:t>Освидетельствования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скрытых работ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179640" y="2596896"/>
            <a:ext cx="8599320" cy="285530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000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</a:rPr>
              <a:t>Составление </a:t>
            </a:r>
            <a:r>
              <a:rPr lang="ru-RU" sz="2100" b="1" strike="noStrike" spc="-1" dirty="0">
                <a:solidFill>
                  <a:srgbClr val="000000"/>
                </a:solidFill>
                <a:latin typeface="Times New Roman"/>
              </a:rPr>
              <a:t>Акта на скрытые работы </a:t>
            </a: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</a:rPr>
              <a:t>производится в обязательном порядке. </a:t>
            </a: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1" strike="noStrike" spc="-1" dirty="0">
                <a:solidFill>
                  <a:srgbClr val="000000"/>
                </a:solidFill>
                <a:latin typeface="Times New Roman"/>
              </a:rPr>
              <a:t>Отсутствие</a:t>
            </a: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</a:rPr>
              <a:t> данного </a:t>
            </a:r>
            <a:r>
              <a:rPr lang="ru-RU" sz="2100" b="1" strike="noStrike" spc="-1" dirty="0">
                <a:solidFill>
                  <a:srgbClr val="000000"/>
                </a:solidFill>
                <a:latin typeface="Times New Roman"/>
              </a:rPr>
              <a:t>Акта запрещает </a:t>
            </a: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</a:rPr>
              <a:t>производство работ следующего этапа. </a:t>
            </a: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</a:rPr>
              <a:t>Обязательная </a:t>
            </a:r>
            <a:r>
              <a:rPr lang="ru-RU" sz="2100" b="1" strike="noStrike" spc="-1" dirty="0" err="1">
                <a:solidFill>
                  <a:srgbClr val="000000"/>
                </a:solidFill>
                <a:latin typeface="Times New Roman"/>
              </a:rPr>
              <a:t>фотофиксация</a:t>
            </a:r>
            <a:r>
              <a:rPr lang="ru-RU" sz="2100" b="1" strike="noStrike" spc="-1" dirty="0">
                <a:solidFill>
                  <a:srgbClr val="000000"/>
                </a:solidFill>
                <a:latin typeface="Times New Roman"/>
              </a:rPr>
              <a:t> каждого этапа скрытых работ</a:t>
            </a: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 dirty="0">
                <a:solidFill>
                  <a:srgbClr val="000000"/>
                </a:solidFill>
                <a:latin typeface="Times New Roman"/>
              </a:rPr>
              <a:t>Необходимые к освидетельствованию работы перечислены в «Перечне исполнительной документации» к договору подряда.</a:t>
            </a: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ru-RU" sz="2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TextShape 3"/>
          <p:cNvSpPr txBox="1"/>
          <p:nvPr/>
        </p:nvSpPr>
        <p:spPr>
          <a:xfrm>
            <a:off x="6458040" y="5297040"/>
            <a:ext cx="2057040" cy="303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67B52ED-5836-40A5-8338-2F250D9CF0AE}" type="slidenum">
              <a:rPr lang="ru-RU" sz="900" b="0" strike="noStrike" spc="-1">
                <a:solidFill>
                  <a:srgbClr val="8B8B8B"/>
                </a:solidFill>
                <a:latin typeface="Calibri"/>
              </a:rPr>
              <a:t>4</a:t>
            </a:fld>
            <a:endParaRPr lang="ru-RU" sz="900" b="0" strike="noStrike" spc="-1">
              <a:latin typeface="Times New Roman"/>
            </a:endParaRPr>
          </a:p>
        </p:txBody>
      </p:sp>
      <p:pic>
        <p:nvPicPr>
          <p:cNvPr id="220" name="Рисунок 7"/>
          <p:cNvPicPr/>
          <p:nvPr/>
        </p:nvPicPr>
        <p:blipFill>
          <a:blip r:embed="rId2"/>
          <a:stretch/>
        </p:blipFill>
        <p:spPr>
          <a:xfrm>
            <a:off x="877140" y="891540"/>
            <a:ext cx="7626960" cy="1554120"/>
          </a:xfrm>
          <a:prstGeom prst="rect">
            <a:avLst/>
          </a:prstGeom>
          <a:ln>
            <a:noFill/>
          </a:ln>
        </p:spPr>
      </p:pic>
      <p:pic>
        <p:nvPicPr>
          <p:cNvPr id="221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0"/>
            <a:ext cx="1754280" cy="575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1347423" y="249120"/>
            <a:ext cx="8120880" cy="9522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Calibri"/>
                <a:ea typeface="SimSun"/>
              </a:rPr>
              <a:t>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SimSun"/>
              </a:rPr>
              <a:t>Требования к осуществлению строительного контроля при производстве работ </a:t>
            </a:r>
            <a:r>
              <a:rPr dirty="0"/>
              <a:t/>
            </a:r>
            <a:br>
              <a:rPr dirty="0"/>
            </a:b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107640" y="1072080"/>
            <a:ext cx="8496720" cy="1359000"/>
          </a:xfrm>
          <a:prstGeom prst="rect">
            <a:avLst/>
          </a:prstGeom>
          <a:noFill/>
          <a:ln w="936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Организация, осуществляющая строительный контроль проверяет: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6553080" y="5297040"/>
            <a:ext cx="2133360" cy="303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8436BE7-38AC-41B9-83D0-F4C2DB674018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315720" y="1431720"/>
            <a:ext cx="8712720" cy="26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- 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журнал </a:t>
            </a:r>
            <a:r>
              <a:rPr lang="ru-RU" sz="1800" b="0" strike="noStrike" spc="-1" smtClean="0">
                <a:solidFill>
                  <a:srgbClr val="000000"/>
                </a:solidFill>
                <a:latin typeface="Times New Roman"/>
              </a:rPr>
              <a:t>входного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контроля материалов;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- объем и качество выполненных видов работ;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- срок исполнения графика производства работ;                   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- оформление исполнительной документации;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- требования по охране труда;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- грубые нарушения, дефекты.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</a:rPr>
              <a:t>Все нарушения должны быть зафиксированы в журнале производства работ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226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-720" y="0"/>
            <a:ext cx="1690531" cy="578880"/>
          </a:xfrm>
          <a:prstGeom prst="rect">
            <a:avLst/>
          </a:prstGeom>
          <a:ln w="9360">
            <a:noFill/>
          </a:ln>
        </p:spPr>
      </p:pic>
      <p:sp>
        <p:nvSpPr>
          <p:cNvPr id="227" name="CustomShape 5"/>
          <p:cNvSpPr/>
          <p:nvPr/>
        </p:nvSpPr>
        <p:spPr>
          <a:xfrm>
            <a:off x="1762560" y="3648960"/>
            <a:ext cx="7056360" cy="225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Важно!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При выявлении опасных дефектов или грубых нарушений и невозможности их устранения при производстве работ по капитальному ремонту строительный контроль обязан незамедлительно поставить в известность Заказчика о данных нарушениях в письменном виде.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Наличие фотофиксации каждого конструктивного элемента и инженерного оборудования.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228" name="Рисунок 12"/>
          <p:cNvPicPr/>
          <p:nvPr/>
        </p:nvPicPr>
        <p:blipFill>
          <a:blip r:embed="rId3"/>
          <a:stretch/>
        </p:blipFill>
        <p:spPr>
          <a:xfrm>
            <a:off x="315720" y="3581640"/>
            <a:ext cx="1314000" cy="201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259640" y="0"/>
            <a:ext cx="7369560" cy="84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Ремонт лифтового оборудования. Фиксация скрытых работ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2"/>
          <p:cNvSpPr/>
          <p:nvPr/>
        </p:nvSpPr>
        <p:spPr>
          <a:xfrm>
            <a:off x="539640" y="985320"/>
            <a:ext cx="7980480" cy="5461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 Демонтаж стяжки машинного помещения и приямка шахты лифта;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539640" y="1698480"/>
            <a:ext cx="7980480" cy="4788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2. Демонтаж тумб буферных устройств;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539640" y="2395800"/>
            <a:ext cx="7980480" cy="4273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3. Демонтаж подлебедочной рамы;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539640" y="3041640"/>
            <a:ext cx="7980480" cy="4273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4. Огрунтовка стен и потолка машинного помещения;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5" name="CustomShape 6"/>
          <p:cNvSpPr/>
          <p:nvPr/>
        </p:nvSpPr>
        <p:spPr>
          <a:xfrm>
            <a:off x="539640" y="3702240"/>
            <a:ext cx="7980480" cy="43488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5. Ремонт штукатурки стен и потолка машинного помещения;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539640" y="4370400"/>
            <a:ext cx="7980480" cy="43488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6. Устройство стяжки машинного помещения и приямка шахты лифта.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703520" y="-23760"/>
            <a:ext cx="7369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Демонтаж стяжки пола машинного помещения и приямка шахты лифта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39" name="Рисунок 1"/>
          <p:cNvPicPr/>
          <p:nvPr/>
        </p:nvPicPr>
        <p:blipFill>
          <a:blip r:embed="rId4"/>
          <a:stretch/>
        </p:blipFill>
        <p:spPr>
          <a:xfrm>
            <a:off x="107640" y="1282320"/>
            <a:ext cx="4103640" cy="3437640"/>
          </a:xfrm>
          <a:prstGeom prst="rect">
            <a:avLst/>
          </a:prstGeom>
          <a:ln>
            <a:noFill/>
          </a:ln>
        </p:spPr>
      </p:pic>
      <p:pic>
        <p:nvPicPr>
          <p:cNvPr id="240" name="Рисунок 2"/>
          <p:cNvPicPr/>
          <p:nvPr/>
        </p:nvPicPr>
        <p:blipFill>
          <a:blip r:embed="rId5"/>
          <a:stretch/>
        </p:blipFill>
        <p:spPr>
          <a:xfrm>
            <a:off x="4368960" y="1307880"/>
            <a:ext cx="4703760" cy="343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1691640" y="64080"/>
            <a:ext cx="7225560" cy="102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Демонтаж стяжки пола машинного помещения и приямка шахты лифта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42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43" name="Рисунок 2"/>
          <p:cNvPicPr/>
          <p:nvPr/>
        </p:nvPicPr>
        <p:blipFill>
          <a:blip r:embed="rId4"/>
          <a:stretch/>
        </p:blipFill>
        <p:spPr>
          <a:xfrm>
            <a:off x="4896000" y="1152000"/>
            <a:ext cx="3095640" cy="4319640"/>
          </a:xfrm>
          <a:prstGeom prst="rect">
            <a:avLst/>
          </a:prstGeom>
          <a:ln>
            <a:noFill/>
          </a:ln>
        </p:spPr>
      </p:pic>
      <p:pic>
        <p:nvPicPr>
          <p:cNvPr id="244" name="Рисунок 3"/>
          <p:cNvPicPr/>
          <p:nvPr/>
        </p:nvPicPr>
        <p:blipFill>
          <a:blip r:embed="rId5"/>
          <a:stretch/>
        </p:blipFill>
        <p:spPr>
          <a:xfrm>
            <a:off x="1152000" y="1152000"/>
            <a:ext cx="2951640" cy="2087640"/>
          </a:xfrm>
          <a:prstGeom prst="rect">
            <a:avLst/>
          </a:prstGeom>
          <a:ln>
            <a:noFill/>
          </a:ln>
        </p:spPr>
      </p:pic>
      <p:pic>
        <p:nvPicPr>
          <p:cNvPr id="245" name="Рисунок 4"/>
          <p:cNvPicPr/>
          <p:nvPr/>
        </p:nvPicPr>
        <p:blipFill>
          <a:blip r:embed="rId6"/>
          <a:stretch/>
        </p:blipFill>
        <p:spPr>
          <a:xfrm>
            <a:off x="1152000" y="3353760"/>
            <a:ext cx="2951640" cy="2117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259640" y="0"/>
            <a:ext cx="7369560" cy="84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Демонтаж тумб буферных устройств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47" name="Picture 2"/>
          <p:cNvPicPr/>
          <p:nvPr/>
        </p:nvPicPr>
        <p:blipFill>
          <a:blip r:embed="rId3"/>
          <a:srcRect l="31673" t="38429" r="28913" b="33938"/>
          <a:stretch/>
        </p:blipFill>
        <p:spPr>
          <a:xfrm>
            <a:off x="0" y="0"/>
            <a:ext cx="1762920" cy="578520"/>
          </a:xfrm>
          <a:prstGeom prst="rect">
            <a:avLst/>
          </a:prstGeom>
          <a:ln w="9360">
            <a:noFill/>
          </a:ln>
        </p:spPr>
      </p:pic>
      <p:pic>
        <p:nvPicPr>
          <p:cNvPr id="248" name="Рисунок 2"/>
          <p:cNvPicPr/>
          <p:nvPr/>
        </p:nvPicPr>
        <p:blipFill>
          <a:blip r:embed="rId4"/>
          <a:stretch/>
        </p:blipFill>
        <p:spPr>
          <a:xfrm>
            <a:off x="220680" y="697320"/>
            <a:ext cx="3630600" cy="23137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9" name="Рисунок 3"/>
          <p:cNvPicPr/>
          <p:nvPr/>
        </p:nvPicPr>
        <p:blipFill>
          <a:blip r:embed="rId5"/>
          <a:stretch/>
        </p:blipFill>
        <p:spPr>
          <a:xfrm>
            <a:off x="236160" y="3217680"/>
            <a:ext cx="3615120" cy="228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0" name="Рисунок 4"/>
          <p:cNvPicPr/>
          <p:nvPr/>
        </p:nvPicPr>
        <p:blipFill>
          <a:blip r:embed="rId6"/>
          <a:stretch/>
        </p:blipFill>
        <p:spPr>
          <a:xfrm>
            <a:off x="3996000" y="1057320"/>
            <a:ext cx="4962240" cy="3592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16292</TotalTime>
  <Words>404</Words>
  <Application>Microsoft Office PowerPoint</Application>
  <PresentationFormat>Экран (16:10)</PresentationFormat>
  <Paragraphs>71</Paragraphs>
  <Slides>17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SimSun</vt:lpstr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GKX</dc:creator>
  <dc:description/>
  <cp:lastModifiedBy>Гирш Евгения Аркадьевна</cp:lastModifiedBy>
  <cp:revision>632</cp:revision>
  <cp:lastPrinted>2018-04-24T03:46:35Z</cp:lastPrinted>
  <dcterms:created xsi:type="dcterms:W3CDTF">2015-06-18T04:37:54Z</dcterms:created>
  <dcterms:modified xsi:type="dcterms:W3CDTF">2019-08-29T09:42:01Z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Ya Blondinko Edition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13</vt:i4>
  </property>
  <property fmtid="{D5CDD505-2E9C-101B-9397-08002B2CF9AE}" pid="9" name="PresentationFormat">
    <vt:lpwstr>Экран (16:10)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14</vt:i4>
  </property>
</Properties>
</file>