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73" r:id="rId11"/>
    <p:sldId id="274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5" r:id="rId21"/>
    <p:sldId id="276" r:id="rId22"/>
    <p:sldId id="277" r:id="rId23"/>
    <p:sldId id="278" r:id="rId24"/>
    <p:sldId id="271" r:id="rId25"/>
    <p:sldId id="2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FE83694-455D-4E6F-A59A-D6C1F690ABFD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0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20" y="1235160"/>
            <a:ext cx="5920920" cy="3331800"/>
          </a:xfrm>
          <a:prstGeom prst="rect">
            <a:avLst/>
          </a:prstGeom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5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96707B8-BF74-4896-A753-B8455064AC1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416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20" y="1235160"/>
            <a:ext cx="5920920" cy="3331800"/>
          </a:xfrm>
          <a:prstGeom prst="rect">
            <a:avLst/>
          </a:prstGeom>
        </p:spPr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7AB72DD-D6E1-429A-A25B-8141183FBDD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567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20" y="1235160"/>
            <a:ext cx="5920920" cy="3331800"/>
          </a:xfrm>
          <a:prstGeom prst="rect">
            <a:avLst/>
          </a:prstGeom>
        </p:spPr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CB8C989-B1C1-45CE-AFC2-823A2738DEF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951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E6D6DD-21EB-4E56-B997-0F52A19DAB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16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E6D6DD-21EB-4E56-B997-0F52A19DAB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0032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E6D6DD-21EB-4E56-B997-0F52A19DAB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538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18A2E6D-FCC8-47D7-A4D0-B8658F804EC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820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936CD45-496A-47FC-87AD-792E6FF604C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616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6EC7C90-9CE2-42E7-87F3-8F8463D21C5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13.12.2019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84C8843-AAC2-48AA-A255-49C0BD971B33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1070434-57E1-46F2-AA9A-FD18A28838A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13.12.2019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DDC82BC1-64C2-4AF4-80A4-9C2892738FD5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6AEAD35-1EB5-4FA8-8662-D7AF5F056A2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13.12.2019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CF950A5-2018-4461-A49E-4B265C32BFE0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70600" y="2238480"/>
            <a:ext cx="11292120" cy="19159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</a:rPr>
              <a:t>Организационные и технические требования регионального оператора в части проектирования и монтажа систем теплоснабжения</a:t>
            </a:r>
            <a:endParaRPr lang="ru-RU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0"/>
            <a:ext cx="5379840" cy="1766160"/>
          </a:xfrm>
          <a:prstGeom prst="rect">
            <a:avLst/>
          </a:prstGeom>
          <a:ln w="9360">
            <a:noFill/>
          </a:ln>
        </p:spPr>
      </p:pic>
      <p:sp>
        <p:nvSpPr>
          <p:cNvPr id="131" name="CustomShape 2"/>
          <p:cNvSpPr/>
          <p:nvPr/>
        </p:nvSpPr>
        <p:spPr>
          <a:xfrm>
            <a:off x="73080" y="4626720"/>
            <a:ext cx="9646560" cy="193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Заместитель генерального директора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Регионального Фонда содействия капитальному ремонту общего имущества в многоквартирных домах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Свердловской области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Мокроусов Александр Геннадьевич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9052560" y="5878080"/>
            <a:ext cx="313920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г.  Екатеринбург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13 декабря 2019 года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765080" y="13644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Для МКД с центральным теплоснабжением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92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626256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1224360" y="1261800"/>
            <a:ext cx="5037840" cy="2267280"/>
          </a:xfrm>
          <a:prstGeom prst="roundRect">
            <a:avLst>
              <a:gd name="adj" fmla="val 16667"/>
            </a:avLst>
          </a:prstGeom>
          <a:ln w="3816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МКД с верхней разводкой подающей магистрали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1224360" y="3886560"/>
            <a:ext cx="5037840" cy="2267280"/>
          </a:xfrm>
          <a:prstGeom prst="roundRect">
            <a:avLst>
              <a:gd name="adj" fmla="val 16667"/>
            </a:avLst>
          </a:prstGeom>
          <a:ln w="3816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МКД с нижней разводкой подающей магистрали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6031800" y="925920"/>
            <a:ext cx="1029600" cy="53856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6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sp>
        <p:nvSpPr>
          <p:cNvPr id="197" name="CustomShape 6"/>
          <p:cNvSpPr/>
          <p:nvPr/>
        </p:nvSpPr>
        <p:spPr>
          <a:xfrm>
            <a:off x="7257600" y="3195720"/>
            <a:ext cx="702360" cy="7815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98" name="CustomShape 7"/>
          <p:cNvSpPr/>
          <p:nvPr/>
        </p:nvSpPr>
        <p:spPr>
          <a:xfrm>
            <a:off x="7860600" y="2300040"/>
            <a:ext cx="4331160" cy="30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Рекомендуется сохранить существующую схему или заменить при необходимости при согласовании с УЖК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99" name="Рисунок 11"/>
          <p:cNvPicPr/>
          <p:nvPr/>
        </p:nvPicPr>
        <p:blipFill>
          <a:blip r:embed="rId3"/>
          <a:stretch/>
        </p:blipFill>
        <p:spPr>
          <a:xfrm>
            <a:off x="179640" y="1638000"/>
            <a:ext cx="1370520" cy="1324080"/>
          </a:xfrm>
          <a:prstGeom prst="rect">
            <a:avLst/>
          </a:prstGeom>
          <a:ln>
            <a:noFill/>
          </a:ln>
        </p:spPr>
      </p:pic>
      <p:pic>
        <p:nvPicPr>
          <p:cNvPr id="200" name="Рисунок 13"/>
          <p:cNvPicPr/>
          <p:nvPr/>
        </p:nvPicPr>
        <p:blipFill>
          <a:blip r:embed="rId3"/>
          <a:stretch/>
        </p:blipFill>
        <p:spPr>
          <a:xfrm>
            <a:off x="139320" y="4246560"/>
            <a:ext cx="1370520" cy="132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697040" y="241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Замена отопительных приборов в МОП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02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617112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8760" y="1306800"/>
            <a:ext cx="12204360" cy="246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  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Отопительные приборы меняются </a:t>
            </a:r>
            <a:r>
              <a:rPr lang="ru-RU" sz="3200" b="1" u="sng" strike="noStrike" spc="-1">
                <a:solidFill>
                  <a:srgbClr val="000000"/>
                </a:solidFill>
                <a:uFillTx/>
                <a:latin typeface="Times New Roman"/>
              </a:rPr>
              <a:t>только 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в местах общего пользования.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При нижней разводке магистралей на отопительных приборах верхних этажей установить воздушные краны («кран Маевского»).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05" name="Рисунок 4"/>
          <p:cNvPicPr/>
          <p:nvPr/>
        </p:nvPicPr>
        <p:blipFill>
          <a:blip r:embed="rId3"/>
          <a:stretch/>
        </p:blipFill>
        <p:spPr>
          <a:xfrm>
            <a:off x="7810560" y="4111200"/>
            <a:ext cx="3398400" cy="236880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5"/>
          <p:cNvPicPr/>
          <p:nvPr/>
        </p:nvPicPr>
        <p:blipFill>
          <a:blip r:embed="rId4"/>
          <a:stretch/>
        </p:blipFill>
        <p:spPr>
          <a:xfrm>
            <a:off x="3718080" y="4023000"/>
            <a:ext cx="4092480" cy="2565000"/>
          </a:xfrm>
          <a:prstGeom prst="rect">
            <a:avLst/>
          </a:prstGeom>
          <a:ln>
            <a:noFill/>
          </a:ln>
        </p:spPr>
      </p:pic>
      <p:pic>
        <p:nvPicPr>
          <p:cNvPr id="207" name="Рисунок 6"/>
          <p:cNvPicPr/>
          <p:nvPr/>
        </p:nvPicPr>
        <p:blipFill>
          <a:blip r:embed="rId5"/>
          <a:srcRect l="16126" t="13649" r="15647" b="13791"/>
          <a:stretch/>
        </p:blipFill>
        <p:spPr>
          <a:xfrm>
            <a:off x="808920" y="3908160"/>
            <a:ext cx="2627280" cy="2794680"/>
          </a:xfrm>
          <a:prstGeom prst="rect">
            <a:avLst/>
          </a:prstGeom>
          <a:ln>
            <a:noFill/>
          </a:ln>
        </p:spPr>
      </p:pic>
      <p:sp>
        <p:nvSpPr>
          <p:cNvPr id="208" name="Line 4"/>
          <p:cNvSpPr/>
          <p:nvPr/>
        </p:nvSpPr>
        <p:spPr>
          <a:xfrm>
            <a:off x="7848000" y="4219200"/>
            <a:ext cx="3168000" cy="2332800"/>
          </a:xfrm>
          <a:prstGeom prst="line">
            <a:avLst/>
          </a:prstGeom>
          <a:ln w="7632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Line 5"/>
          <p:cNvSpPr/>
          <p:nvPr/>
        </p:nvSpPr>
        <p:spPr>
          <a:xfrm flipV="1">
            <a:off x="7848000" y="4176000"/>
            <a:ext cx="3024000" cy="2304000"/>
          </a:xfrm>
          <a:prstGeom prst="line">
            <a:avLst/>
          </a:prstGeom>
          <a:ln w="76320">
            <a:solidFill>
              <a:srgbClr val="00A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1697040" y="241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Замена отопительных приборов в МОП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11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17112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1014120" y="700200"/>
            <a:ext cx="10758240" cy="39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Регулирование теплоотдачи отопительных приборов в МОП </a:t>
            </a:r>
            <a:r>
              <a:rPr lang="ru-RU" sz="2800" b="1" u="sng" strike="noStrike" spc="-1">
                <a:solidFill>
                  <a:srgbClr val="000000"/>
                </a:solidFill>
                <a:uFillTx/>
                <a:latin typeface="Times New Roman"/>
              </a:rPr>
              <a:t>не предусматривать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, т.е. монтаж отсекающей запорной арматуры на радиаторы (с устройством перемычки) </a:t>
            </a:r>
            <a:r>
              <a:rPr lang="ru-RU" sz="2800" b="1" u="sng" strike="noStrike" spc="-1">
                <a:solidFill>
                  <a:srgbClr val="000000"/>
                </a:solidFill>
                <a:uFillTx/>
                <a:latin typeface="Times New Roman"/>
              </a:rPr>
              <a:t>не производить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помещениях собственников выполнить установку 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отсекающей запорной арматуры на радиаторы с устройством перемычек (байпасов). 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Диаметр перемычки должен быть меньше диаметра трубы на один размер. Установка вентиля на байпас запрещена.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</p:txBody>
      </p:sp>
      <p:pic>
        <p:nvPicPr>
          <p:cNvPr id="214" name="Рисунок 1"/>
          <p:cNvPicPr/>
          <p:nvPr/>
        </p:nvPicPr>
        <p:blipFill>
          <a:blip r:embed="rId3"/>
          <a:srcRect l="19608" r="16778"/>
          <a:stretch/>
        </p:blipFill>
        <p:spPr>
          <a:xfrm>
            <a:off x="90000" y="813960"/>
            <a:ext cx="923760" cy="246168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4"/>
          <p:cNvPicPr/>
          <p:nvPr/>
        </p:nvPicPr>
        <p:blipFill>
          <a:blip r:embed="rId4"/>
          <a:stretch/>
        </p:blipFill>
        <p:spPr>
          <a:xfrm>
            <a:off x="2294280" y="4347720"/>
            <a:ext cx="3923280" cy="230364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5"/>
          <p:cNvPicPr/>
          <p:nvPr/>
        </p:nvPicPr>
        <p:blipFill>
          <a:blip r:embed="rId5"/>
          <a:stretch/>
        </p:blipFill>
        <p:spPr>
          <a:xfrm>
            <a:off x="7053840" y="4347720"/>
            <a:ext cx="3040920" cy="2280600"/>
          </a:xfrm>
          <a:prstGeom prst="rect">
            <a:avLst/>
          </a:prstGeom>
          <a:ln>
            <a:noFill/>
          </a:ln>
        </p:spPr>
      </p:pic>
      <p:sp>
        <p:nvSpPr>
          <p:cNvPr id="217" name="CustomShape 4"/>
          <p:cNvSpPr/>
          <p:nvPr/>
        </p:nvSpPr>
        <p:spPr>
          <a:xfrm>
            <a:off x="10079280" y="4681440"/>
            <a:ext cx="1708560" cy="163584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CustomShape 5"/>
          <p:cNvSpPr/>
          <p:nvPr/>
        </p:nvSpPr>
        <p:spPr>
          <a:xfrm rot="18432000">
            <a:off x="592560" y="4999320"/>
            <a:ext cx="1622880" cy="1000800"/>
          </a:xfrm>
          <a:prstGeom prst="corner">
            <a:avLst>
              <a:gd name="adj1" fmla="val 50000"/>
              <a:gd name="adj2" fmla="val 50000"/>
            </a:avLst>
          </a:prstGeom>
          <a:solidFill>
            <a:srgbClr val="92D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225440" y="-2088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Замена полотенцесушителей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20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617112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290160" y="768600"/>
            <a:ext cx="11761560" cy="25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Times New Roman"/>
              </a:rPr>
              <a:t>Самостоятельный перенос полотенцесушителя запрещён</a:t>
            </a: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При наличии технической возможности предусмотреть отключающую запорную арматуру (шаровые краны - 2шт) на подводках с перемычкой;</a:t>
            </a:r>
            <a:endParaRPr lang="ru-RU" sz="32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 Установить новый прибор заводского изготовления.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23" name="Рисунок 5"/>
          <p:cNvPicPr/>
          <p:nvPr/>
        </p:nvPicPr>
        <p:blipFill>
          <a:blip r:embed="rId3"/>
          <a:stretch/>
        </p:blipFill>
        <p:spPr>
          <a:xfrm>
            <a:off x="4004280" y="3323160"/>
            <a:ext cx="5429160" cy="343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938600" y="106560"/>
            <a:ext cx="10253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5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26" name="CustomShape 2"/>
          <p:cNvSpPr/>
          <p:nvPr/>
        </p:nvSpPr>
        <p:spPr>
          <a:xfrm>
            <a:off x="2450880" y="119160"/>
            <a:ext cx="94636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Рекомендуемые теплоизоляционные материалы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27" name="CustomShape 3"/>
          <p:cNvSpPr/>
          <p:nvPr/>
        </p:nvSpPr>
        <p:spPr>
          <a:xfrm>
            <a:off x="191880" y="720000"/>
            <a:ext cx="1149372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Теплоизоляционные работы трубопроводов по 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подвальному и чердачному помещению;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техническому подполью; 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стоякам в МОП 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прокладке в неотапливаемых тамбурах подающего трубопровода в квартирах производить с использованием вспененного каучука, типа 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«Армофлекс», 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вспененного полиэтилена типа 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«Энергофлекс»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, или их аналоги.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28" name="Рисунок 5"/>
          <p:cNvPicPr/>
          <p:nvPr/>
        </p:nvPicPr>
        <p:blipFill>
          <a:blip r:embed="rId4"/>
          <a:srcRect b="20523"/>
          <a:stretch/>
        </p:blipFill>
        <p:spPr>
          <a:xfrm>
            <a:off x="2642760" y="4249080"/>
            <a:ext cx="4302000" cy="2535480"/>
          </a:xfrm>
          <a:prstGeom prst="rect">
            <a:avLst/>
          </a:prstGeom>
          <a:ln>
            <a:noFill/>
          </a:ln>
        </p:spPr>
      </p:pic>
      <p:pic>
        <p:nvPicPr>
          <p:cNvPr id="229" name="Рисунок 6"/>
          <p:cNvPicPr/>
          <p:nvPr/>
        </p:nvPicPr>
        <p:blipFill>
          <a:blip r:embed="rId5"/>
          <a:stretch/>
        </p:blipFill>
        <p:spPr>
          <a:xfrm>
            <a:off x="339480" y="4249080"/>
            <a:ext cx="2302920" cy="2079720"/>
          </a:xfrm>
          <a:prstGeom prst="rect">
            <a:avLst/>
          </a:prstGeom>
          <a:ln>
            <a:noFill/>
          </a:ln>
        </p:spPr>
      </p:pic>
      <p:pic>
        <p:nvPicPr>
          <p:cNvPr id="230" name="Рисунок 7"/>
          <p:cNvPicPr/>
          <p:nvPr/>
        </p:nvPicPr>
        <p:blipFill>
          <a:blip r:embed="rId6"/>
          <a:stretch/>
        </p:blipFill>
        <p:spPr>
          <a:xfrm>
            <a:off x="6801480" y="3997440"/>
            <a:ext cx="4027680" cy="278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765080" y="13644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Дренаж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32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33" name="CustomShape 2"/>
          <p:cNvSpPr/>
          <p:nvPr/>
        </p:nvSpPr>
        <p:spPr>
          <a:xfrm>
            <a:off x="626256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301680" y="941040"/>
            <a:ext cx="10286640" cy="569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Дренаж, </a:t>
            </a: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опорожнение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 трубопроводов и оборудования тепловых пунктов и систем потребления теплоты должно </a:t>
            </a: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осуществляться самотеком в канализацию с разрывом струи через воронку. 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Дренаж: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выполнить стационарно из стальных труб с подключением в наиболее низкую точку магистрали канализации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предусмотреть компенсаторы температурных удлинений трубопроводов. </a:t>
            </a:r>
            <a:endParaRPr lang="ru-RU" sz="2800" b="0" strike="noStrike" spc="-1"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качестве запорной арматуры принять краны шаровые муфтовые, приварные, фланцевые с рабочим давлением не ниже PN 40, класс герметичности «А» по ГОСТ 9544-93.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35" name="Рисунок 4"/>
          <p:cNvPicPr/>
          <p:nvPr/>
        </p:nvPicPr>
        <p:blipFill>
          <a:blip r:embed="rId3"/>
          <a:srcRect l="16440" r="15968" b="307"/>
          <a:stretch/>
        </p:blipFill>
        <p:spPr>
          <a:xfrm>
            <a:off x="10588680" y="2011680"/>
            <a:ext cx="1334520" cy="333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2651400" y="359280"/>
            <a:ext cx="8902080" cy="1380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3359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Акты освидетельствования скрытых работ:</a:t>
            </a:r>
            <a:endParaRPr lang="ru-RU" sz="3359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3359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335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550C9F2-5FA6-4D14-81C8-9F9270108838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646200" y="13680"/>
            <a:ext cx="2105280" cy="691200"/>
          </a:xfrm>
          <a:prstGeom prst="rect">
            <a:avLst/>
          </a:prstGeom>
          <a:ln w="936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7076520" y="1080000"/>
            <a:ext cx="4193640" cy="15523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80" b="1" strike="noStrike" spc="-1">
                <a:solidFill>
                  <a:srgbClr val="000000"/>
                </a:solidFill>
                <a:latin typeface="Times New Roman"/>
              </a:rPr>
              <a:t>Ремонт внутридомовых инженерных систем теплоснабжения</a:t>
            </a:r>
            <a:endParaRPr lang="ru-RU" sz="2880" b="0" strike="noStrike" spc="-1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738720" y="3169800"/>
            <a:ext cx="8918640" cy="386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1. Разборка трубопроводов – м.;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2. Демонтаж старой изоляции трубопроводов – м3;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3. Окраска, огрунтовка трубопровода – м2;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4. Установка гильз – м.;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5. Герметизация проходов трубопроводов через несущие и ограждающие конструкции – шт.;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6. Разбора покрытия полов – м2;</a:t>
            </a:r>
            <a:endParaRPr lang="ru-RU" sz="288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</p:txBody>
      </p:sp>
      <p:pic>
        <p:nvPicPr>
          <p:cNvPr id="241" name="Picture 2"/>
          <p:cNvPicPr/>
          <p:nvPr/>
        </p:nvPicPr>
        <p:blipFill>
          <a:blip r:embed="rId3"/>
          <a:stretch/>
        </p:blipFill>
        <p:spPr>
          <a:xfrm>
            <a:off x="825120" y="1050120"/>
            <a:ext cx="3456000" cy="1796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2267640" y="18000"/>
            <a:ext cx="10253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Для монтажа САРТ системы теплоснабжения МКД необходимо: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243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118800" y="1273680"/>
            <a:ext cx="7497720" cy="520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Обязательное получение технических условий от УЖК и РСО; 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Разработка и согласование проектной документации с УЖК и РСО;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Монтаж, пуско-наладка, сдача в эксплуатацию УЖК.</a:t>
            </a: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При этом для монтажа САРТ обязательное условии наличие УКУТ и соответствующих (регламентирующих) нагрузок в соответствии с </a:t>
            </a:r>
            <a:r>
              <a:t/>
            </a:r>
            <a:br/>
            <a:r>
              <a:rPr lang="ru-RU" sz="2800" b="1" i="1" strike="noStrike" spc="-1">
                <a:solidFill>
                  <a:srgbClr val="000000"/>
                </a:solidFill>
                <a:latin typeface="Times New Roman"/>
              </a:rPr>
              <a:t>п. 1 ст.13 Федерального закона от 23.11.2009 N 261-ФЗ</a:t>
            </a: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45" name="Рисунок 4"/>
          <p:cNvPicPr/>
          <p:nvPr/>
        </p:nvPicPr>
        <p:blipFill>
          <a:blip r:embed="rId4"/>
          <a:stretch/>
        </p:blipFill>
        <p:spPr>
          <a:xfrm>
            <a:off x="7729560" y="2142360"/>
            <a:ext cx="4322160" cy="267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17008" y="-7028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5" r="-886" b="14499"/>
          <a:stretch/>
        </p:blipFill>
        <p:spPr>
          <a:xfrm>
            <a:off x="536066" y="2716600"/>
            <a:ext cx="7104888" cy="39310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16424" y="160918"/>
            <a:ext cx="10075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Принципиальная схема САРТ и смонтированный узел теплоснабжения в доме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Нижний Тагил, ул. Ленина, д. 58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897879" y="1415606"/>
            <a:ext cx="5897879" cy="3675557"/>
            <a:chOff x="6016751" y="1731395"/>
            <a:chExt cx="5897879" cy="36755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19802" t="15865" r="14347" b="21067"/>
            <a:stretch/>
          </p:blipFill>
          <p:spPr>
            <a:xfrm>
              <a:off x="6016751" y="1731395"/>
              <a:ext cx="5888736" cy="31724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6016751" y="2329695"/>
              <a:ext cx="5897879" cy="3077257"/>
              <a:chOff x="5737860" y="1854207"/>
              <a:chExt cx="5897879" cy="3077257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6262673" y="4469799"/>
                <a:ext cx="536392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4"/>
              <a:srcRect l="19802" t="15865" r="72501" b="69877"/>
              <a:stretch/>
            </p:blipFill>
            <p:spPr>
              <a:xfrm>
                <a:off x="11356848" y="2893979"/>
                <a:ext cx="278891" cy="129397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4"/>
              <a:srcRect l="19802" t="15865" r="72501" b="69877"/>
              <a:stretch/>
            </p:blipFill>
            <p:spPr>
              <a:xfrm>
                <a:off x="5737860" y="1854207"/>
                <a:ext cx="278891" cy="129397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4"/>
              <a:srcRect l="19802" t="15865" r="72501" b="69877"/>
              <a:stretch/>
            </p:blipFill>
            <p:spPr>
              <a:xfrm>
                <a:off x="11141202" y="3568397"/>
                <a:ext cx="431291" cy="390144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8522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17008" y="-7028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6648" y="-51659"/>
            <a:ext cx="10055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технико-экономических показателей внедрения САРТ на объекте г. Нижний Тагил,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Ленина, д.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за 2016-2017 гг.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46304" y="1854542"/>
          <a:ext cx="11850624" cy="453009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03439"/>
                <a:gridCol w="5433937"/>
                <a:gridCol w="265600"/>
                <a:gridCol w="2378153"/>
                <a:gridCol w="2769495"/>
              </a:tblGrid>
              <a:tr h="333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</a:t>
                      </a:r>
                      <a:endParaRPr lang="ru-RU" sz="27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7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675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устройства САРТ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1157,27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1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Начисления по нормативу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306,72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3787">
                <a:tc gridSpan="3">
                  <a:txBody>
                    <a:bodyPr/>
                    <a:lstStyle/>
                    <a:p>
                      <a:pPr algn="r" fontAlgn="b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354 957,85 руб.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50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монтажа </a:t>
                      </a:r>
                      <a:r>
                        <a:rPr lang="ru-RU" sz="2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Гкал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1157,27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 по факту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192,96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3787">
                <a:tc gridSpan="3"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223 306,82 руб.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78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3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Экономия: 131 651,04 руб.</a:t>
                      </a:r>
                      <a:endParaRPr lang="ru-RU" sz="3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9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0"/>
            <a:ext cx="2431800" cy="798480"/>
          </a:xfrm>
          <a:prstGeom prst="rect">
            <a:avLst/>
          </a:prstGeom>
          <a:ln w="9360"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2606040" y="248760"/>
            <a:ext cx="9454680" cy="9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54720" rIns="109800" bIns="5472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Предпосылки для формирования технической политики на работы по капитальному ремонту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35" name="Picture 2"/>
          <p:cNvPicPr/>
          <p:nvPr/>
        </p:nvPicPr>
        <p:blipFill>
          <a:blip r:embed="rId3"/>
          <a:srcRect l="31670" t="38429" r="49962" b="44808"/>
          <a:stretch/>
        </p:blipFill>
        <p:spPr>
          <a:xfrm>
            <a:off x="38880" y="2519280"/>
            <a:ext cx="3112560" cy="1330200"/>
          </a:xfrm>
          <a:prstGeom prst="rect">
            <a:avLst/>
          </a:prstGeom>
          <a:ln w="9360">
            <a:noFill/>
          </a:ln>
        </p:spPr>
      </p:pic>
      <p:sp>
        <p:nvSpPr>
          <p:cNvPr id="136" name="CustomShape 2"/>
          <p:cNvSpPr/>
          <p:nvPr/>
        </p:nvSpPr>
        <p:spPr>
          <a:xfrm>
            <a:off x="0" y="3849480"/>
            <a:ext cx="30506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Региональный оператор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37" name="CustomShape 3"/>
          <p:cNvSpPr/>
          <p:nvPr/>
        </p:nvSpPr>
        <p:spPr>
          <a:xfrm>
            <a:off x="3051000" y="3113640"/>
            <a:ext cx="925560" cy="978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38" name="CustomShape 4"/>
          <p:cNvSpPr/>
          <p:nvPr/>
        </p:nvSpPr>
        <p:spPr>
          <a:xfrm>
            <a:off x="4096440" y="2559240"/>
            <a:ext cx="3977280" cy="22226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Технический заказчик работ по капитальному ремонту МКД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8193960" y="3184560"/>
            <a:ext cx="925560" cy="97812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40" name="CustomShape 6"/>
          <p:cNvSpPr/>
          <p:nvPr/>
        </p:nvSpPr>
        <p:spPr>
          <a:xfrm>
            <a:off x="9088560" y="3933000"/>
            <a:ext cx="305064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Техническая политика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41" name="Рисунок 4"/>
          <p:cNvPicPr/>
          <p:nvPr/>
        </p:nvPicPr>
        <p:blipFill>
          <a:blip r:embed="rId4"/>
          <a:stretch/>
        </p:blipFill>
        <p:spPr>
          <a:xfrm>
            <a:off x="9455040" y="2497320"/>
            <a:ext cx="2154600" cy="1525320"/>
          </a:xfrm>
          <a:prstGeom prst="rect">
            <a:avLst/>
          </a:prstGeom>
          <a:ln>
            <a:noFill/>
          </a:ln>
        </p:spPr>
      </p:pic>
      <p:sp>
        <p:nvSpPr>
          <p:cNvPr id="142" name="CustomShape 7"/>
          <p:cNvSpPr/>
          <p:nvPr/>
        </p:nvSpPr>
        <p:spPr>
          <a:xfrm>
            <a:off x="264960" y="5635800"/>
            <a:ext cx="117957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</a:rPr>
              <a:t>Разработана на основании положений п. 3 части 1 ст. 180, а также 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0000"/>
                </a:solidFill>
                <a:latin typeface="Times New Roman"/>
              </a:rPr>
              <a:t>п. 4 и п. 11 ст. 182 Жилищного кодекса Российской Федерации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17008" y="-7028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4469799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6648" y="-51659"/>
            <a:ext cx="100553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технико-экономических показателей внедрения САРТ на объекте г. Нижний Тагил,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Ленина, д.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за 2017-2018 гг.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46304" y="1854542"/>
          <a:ext cx="11850624" cy="453009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03439"/>
                <a:gridCol w="5433937"/>
                <a:gridCol w="265600"/>
                <a:gridCol w="2378153"/>
                <a:gridCol w="2769495"/>
              </a:tblGrid>
              <a:tr h="333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</a:t>
                      </a:r>
                      <a:endParaRPr lang="ru-RU" sz="27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7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675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устройства САРТ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2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1189,32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1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Начисления по нормативу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306,72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3787">
                <a:tc gridSpan="3">
                  <a:txBody>
                    <a:bodyPr/>
                    <a:lstStyle/>
                    <a:p>
                      <a:pPr algn="r" fontAlgn="b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364 788,23 руб.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50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монтажа </a:t>
                      </a:r>
                      <a:r>
                        <a:rPr lang="ru-RU" sz="2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САРТ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1189,32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5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 по факту</a:t>
                      </a:r>
                      <a:endParaRPr lang="ru-RU" sz="2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220,17</a:t>
                      </a:r>
                      <a:endParaRPr lang="ru-RU" sz="28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Гкал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3787">
                <a:tc gridSpan="3">
                  <a:txBody>
                    <a:bodyPr/>
                    <a:lstStyle/>
                    <a:p>
                      <a:pPr algn="ctr" fontAlgn="b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 261 852,58 руб.</a:t>
                      </a:r>
                      <a:endParaRPr lang="ru-RU" sz="3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787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3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Экономия: 102 935,65 руб.</a:t>
                      </a:r>
                      <a:endParaRPr lang="ru-RU" sz="32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8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17008" y="-70285"/>
            <a:ext cx="10075576" cy="789571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-1" y="9022"/>
            <a:ext cx="2450901" cy="8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262673" y="3957735"/>
            <a:ext cx="536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9306" y="64904"/>
            <a:ext cx="1005535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окупаемости САРТ на примере многоквартирного дома г. Нижний Тагил,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пр-т. Ленина, д. 58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460" y="1810512"/>
            <a:ext cx="3172968" cy="8458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131 тыс. руб.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9460" y="3319272"/>
            <a:ext cx="3172968" cy="8458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 тыс. руб.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460" y="2617818"/>
            <a:ext cx="3172968" cy="3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9460" y="4165092"/>
            <a:ext cx="3172968" cy="3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гг.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49084" y="2564891"/>
            <a:ext cx="3172968" cy="8458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233 тыс. руб.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49084" y="3394709"/>
            <a:ext cx="3172968" cy="3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Экономия за 2016-2018 гг.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453628" y="2564891"/>
            <a:ext cx="3172968" cy="8458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167 тыс. руб.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53628" y="3418762"/>
            <a:ext cx="3172968" cy="3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оборудования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964424" y="2249424"/>
            <a:ext cx="0" cy="181965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Стрелка вниз 22"/>
          <p:cNvSpPr/>
          <p:nvPr/>
        </p:nvSpPr>
        <p:spPr>
          <a:xfrm>
            <a:off x="7621524" y="4162631"/>
            <a:ext cx="685800" cy="64008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497924" y="4828380"/>
            <a:ext cx="3172968" cy="8458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97924" y="5679458"/>
            <a:ext cx="3172968" cy="3699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окупаемости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767328" y="1810512"/>
            <a:ext cx="402336" cy="2724563"/>
          </a:xfrm>
          <a:prstGeom prst="rightBrac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2116440" y="835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Для МКД, где система ТС со скрытой прокладкой трубопровода не является ремонтопригодной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47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626256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2806920" y="3529440"/>
            <a:ext cx="7202880" cy="2631240"/>
          </a:xfrm>
          <a:prstGeom prst="roundRect">
            <a:avLst>
              <a:gd name="adj" fmla="val 16667"/>
            </a:avLst>
          </a:prstGeom>
          <a:ln w="3816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устройство системы теплоснабжения с открытой прокладкой трубопроводов и отопительных приборов, обогревающих элементов, в том числе в жилых помещениях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250" name="CustomShape 4"/>
          <p:cNvSpPr/>
          <p:nvPr/>
        </p:nvSpPr>
        <p:spPr>
          <a:xfrm rot="5400000">
            <a:off x="5924880" y="2677680"/>
            <a:ext cx="702360" cy="78156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251" name="CustomShape 5"/>
          <p:cNvSpPr/>
          <p:nvPr/>
        </p:nvSpPr>
        <p:spPr>
          <a:xfrm>
            <a:off x="606240" y="1764360"/>
            <a:ext cx="119350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</a:rPr>
              <a:t>При производстве работ по капитальному ремонту допускается: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252" name="Рисунок 4"/>
          <p:cNvPicPr/>
          <p:nvPr/>
        </p:nvPicPr>
        <p:blipFill>
          <a:blip r:embed="rId3"/>
          <a:srcRect t="12634" r="36122" b="8915"/>
          <a:stretch/>
        </p:blipFill>
        <p:spPr>
          <a:xfrm>
            <a:off x="494640" y="3734640"/>
            <a:ext cx="2219400" cy="245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2"/>
          <a:srcRect t="36964" r="1965"/>
          <a:stretch/>
        </p:blipFill>
        <p:spPr>
          <a:xfrm>
            <a:off x="652320" y="3342600"/>
            <a:ext cx="10929960" cy="3456000"/>
          </a:xfrm>
          <a:prstGeom prst="rect">
            <a:avLst/>
          </a:prstGeom>
          <a:ln w="9360"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1861920" y="1095840"/>
            <a:ext cx="8520840" cy="638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359" b="1" strike="noStrike" spc="-1">
                <a:solidFill>
                  <a:srgbClr val="000000"/>
                </a:solidFill>
                <a:latin typeface="Times New Roman"/>
              </a:rPr>
              <a:t>Спасибо за внимание !</a:t>
            </a:r>
            <a:endParaRPr lang="ru-RU" sz="3359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359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</a:rPr>
              <a:t>Web-сайт: </a:t>
            </a:r>
            <a:r>
              <a:rPr lang="ru-RU" sz="2880" b="0" u="sng" strike="noStrike" spc="-1">
                <a:solidFill>
                  <a:srgbClr val="0563C1"/>
                </a:solidFill>
                <a:uFillTx/>
                <a:latin typeface="Times New Roman"/>
                <a:hlinkClick r:id="rId3"/>
              </a:rPr>
              <a:t>www.</a:t>
            </a:r>
            <a:r>
              <a:rPr lang="ru-RU" sz="2880" b="0" u="sng" strike="noStrike" spc="-1">
                <a:solidFill>
                  <a:srgbClr val="0563C1"/>
                </a:solidFill>
                <a:uFillTx/>
                <a:latin typeface="Times New Roman"/>
                <a:hlinkClick r:id="rId3"/>
              </a:rPr>
              <a:t>fkr66.ru</a:t>
            </a: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</a:rPr>
              <a:t>E-mail: fkr66@mail.ru</a:t>
            </a: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</a:rPr>
              <a:t>Телефон «горячей линии»: +7 (343) 287-54-54</a:t>
            </a: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80" b="0" strike="noStrike" spc="-1">
                <a:solidFill>
                  <a:srgbClr val="000000"/>
                </a:solidFill>
                <a:latin typeface="Times New Roman"/>
              </a:rPr>
              <a:t>8-800-300-80-88</a:t>
            </a:r>
            <a:r>
              <a:t/>
            </a:r>
            <a:br/>
            <a:r>
              <a:t/>
            </a:r>
            <a:br/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880" b="0" strike="noStrike" spc="-1">
              <a:latin typeface="Arial"/>
            </a:endParaRPr>
          </a:p>
        </p:txBody>
      </p:sp>
      <p:pic>
        <p:nvPicPr>
          <p:cNvPr id="255" name="Рисунок 5"/>
          <p:cNvPicPr/>
          <p:nvPr/>
        </p:nvPicPr>
        <p:blipFill>
          <a:blip r:embed="rId4"/>
          <a:stretch/>
        </p:blipFill>
        <p:spPr>
          <a:xfrm>
            <a:off x="535320" y="136080"/>
            <a:ext cx="3152880" cy="124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0"/>
            <a:ext cx="2431800" cy="798480"/>
          </a:xfrm>
          <a:prstGeom prst="rect">
            <a:avLst/>
          </a:prstGeom>
          <a:ln w="9360"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1298520" y="38160"/>
            <a:ext cx="9454680" cy="9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54720" rIns="109800" bIns="5472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Техническая политика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384120" y="1005120"/>
            <a:ext cx="5211720" cy="2097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Определяет порядок выполнения работ по капитальному ремонту </a:t>
            </a:r>
            <a:r>
              <a:t/>
            </a:r>
            <a:br/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400" b="0" i="1" strike="noStrike" spc="-1">
                <a:solidFill>
                  <a:srgbClr val="000000"/>
                </a:solidFill>
                <a:latin typeface="Times New Roman"/>
              </a:rPr>
              <a:t>предусмотренных ст. 17 Закона Свердловской области от 19.12.2013 №127-ОЗ</a:t>
            </a: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)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384120" y="3607200"/>
            <a:ext cx="5211720" cy="2601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Обязательна к исполнению всеми структурными подразделениями регионального оператора, подрядными и проектными организациями, организациями, осуществляющими строительный контроль 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6089760" y="1015920"/>
            <a:ext cx="5623200" cy="20973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Не отменяет нормативную документацию в части требований к выполнению работ по капитальному ремонту, а также не противоречит действующему законодательству РФ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48" name="CustomShape 5"/>
          <p:cNvSpPr/>
          <p:nvPr/>
        </p:nvSpPr>
        <p:spPr>
          <a:xfrm>
            <a:off x="6089760" y="3607200"/>
            <a:ext cx="5623200" cy="2601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</a:rPr>
              <a:t>Может быть рекомендована ОМС, управляющим жилищным компаниям, владельцам специальных счетов и собственникам жилья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9" name="Line 6"/>
          <p:cNvSpPr/>
          <p:nvPr/>
        </p:nvSpPr>
        <p:spPr>
          <a:xfrm>
            <a:off x="2989800" y="3102840"/>
            <a:ext cx="0" cy="504360"/>
          </a:xfrm>
          <a:prstGeom prst="line">
            <a:avLst/>
          </a:prstGeom>
          <a:ln w="3816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Line 7"/>
          <p:cNvSpPr/>
          <p:nvPr/>
        </p:nvSpPr>
        <p:spPr>
          <a:xfrm>
            <a:off x="8910720" y="3113640"/>
            <a:ext cx="0" cy="504000"/>
          </a:xfrm>
          <a:prstGeom prst="line">
            <a:avLst/>
          </a:prstGeom>
          <a:ln w="3816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Line 8"/>
          <p:cNvSpPr/>
          <p:nvPr/>
        </p:nvSpPr>
        <p:spPr>
          <a:xfrm>
            <a:off x="5595840" y="2276640"/>
            <a:ext cx="493920" cy="3960"/>
          </a:xfrm>
          <a:prstGeom prst="line">
            <a:avLst/>
          </a:prstGeom>
          <a:ln w="3816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Line 9"/>
          <p:cNvSpPr/>
          <p:nvPr/>
        </p:nvSpPr>
        <p:spPr>
          <a:xfrm>
            <a:off x="5595840" y="4903920"/>
            <a:ext cx="493920" cy="3960"/>
          </a:xfrm>
          <a:prstGeom prst="line">
            <a:avLst/>
          </a:prstGeom>
          <a:ln w="3816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253600" y="1339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Состав общего имущества внутридомовой системы теплоснабжения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4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4093029" y="1170000"/>
            <a:ext cx="7793811" cy="5692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разводящие магистрали;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стояки;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ответвления от стояков до первого отключающего устройства, расположенного на ответвлениях от стояков;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указанные отключающие устройства;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коллективные (общедомовые) приборы учета тепловой энергии до первых запорно-регулировочных кранов на отводах внутриквартирной разводки от стояков; </a:t>
            </a:r>
            <a:endParaRPr lang="ru-RU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0000"/>
                </a:solidFill>
                <a:latin typeface="Times New Roman"/>
              </a:rPr>
              <a:t>– механическое, электрическое, санитарно-техническое и иное оборудование, расположенное на этих сетях.</a:t>
            </a:r>
            <a:endParaRPr lang="ru-RU" sz="2800" b="0" strike="noStrike" spc="-1" dirty="0">
              <a:latin typeface="Arial"/>
            </a:endParaRPr>
          </a:p>
        </p:txBody>
      </p:sp>
      <p:pic>
        <p:nvPicPr>
          <p:cNvPr id="156" name="Рисунок 9"/>
          <p:cNvPicPr/>
          <p:nvPr/>
        </p:nvPicPr>
        <p:blipFill rotWithShape="1">
          <a:blip r:embed="rId3"/>
          <a:srcRect l="5513" r="2704"/>
          <a:stretch/>
        </p:blipFill>
        <p:spPr>
          <a:xfrm>
            <a:off x="78376" y="1235383"/>
            <a:ext cx="4110447" cy="501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5"/>
          <p:cNvPicPr/>
          <p:nvPr/>
        </p:nvPicPr>
        <p:blipFill>
          <a:blip r:embed="rId2"/>
          <a:stretch/>
        </p:blipFill>
        <p:spPr>
          <a:xfrm>
            <a:off x="6497863" y="2209860"/>
            <a:ext cx="1273320" cy="155196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7204680" y="3535560"/>
            <a:ext cx="4764600" cy="22464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59" name="CustomShape 2"/>
          <p:cNvSpPr/>
          <p:nvPr/>
        </p:nvSpPr>
        <p:spPr>
          <a:xfrm>
            <a:off x="158400" y="3532680"/>
            <a:ext cx="6507000" cy="22464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0" name="CustomShape 3"/>
          <p:cNvSpPr/>
          <p:nvPr/>
        </p:nvSpPr>
        <p:spPr>
          <a:xfrm>
            <a:off x="7291440" y="1252800"/>
            <a:ext cx="4775400" cy="1170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1" name="CustomShape 4"/>
          <p:cNvSpPr/>
          <p:nvPr/>
        </p:nvSpPr>
        <p:spPr>
          <a:xfrm>
            <a:off x="158400" y="1252800"/>
            <a:ext cx="6507000" cy="11700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62" name="CustomShape 5"/>
          <p:cNvSpPr/>
          <p:nvPr/>
        </p:nvSpPr>
        <p:spPr>
          <a:xfrm>
            <a:off x="2253600" y="1339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Состав общего имущества внутридомовой системы теплоснабжения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64" name="CustomShape 6"/>
          <p:cNvSpPr/>
          <p:nvPr/>
        </p:nvSpPr>
        <p:spPr>
          <a:xfrm>
            <a:off x="7254720" y="3467520"/>
            <a:ext cx="471420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Место соединения общедомового прибора учета с соответствующей инженерной сетью, входящей в МКД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5" name="CustomShape 7"/>
          <p:cNvSpPr/>
          <p:nvPr/>
        </p:nvSpPr>
        <p:spPr>
          <a:xfrm>
            <a:off x="158400" y="1350720"/>
            <a:ext cx="668088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Внешняя граница теплосетей, входящих </a:t>
            </a:r>
            <a:r>
              <a:t/>
            </a:r>
            <a:br/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 состав общего имущества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6" name="CustomShape 8"/>
          <p:cNvSpPr/>
          <p:nvPr/>
        </p:nvSpPr>
        <p:spPr>
          <a:xfrm>
            <a:off x="7317720" y="1350720"/>
            <a:ext cx="47224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Внешняя граница стены МКД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7" name="CustomShape 9"/>
          <p:cNvSpPr/>
          <p:nvPr/>
        </p:nvSpPr>
        <p:spPr>
          <a:xfrm>
            <a:off x="6752880" y="1486080"/>
            <a:ext cx="451440" cy="585000"/>
          </a:xfrm>
          <a:prstGeom prst="mathEqual">
            <a:avLst>
              <a:gd name="adj1" fmla="val 23520"/>
              <a:gd name="adj2" fmla="val 1176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68" name="CustomShape 10"/>
          <p:cNvSpPr/>
          <p:nvPr/>
        </p:nvSpPr>
        <p:spPr>
          <a:xfrm>
            <a:off x="158400" y="3532680"/>
            <a:ext cx="613224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Граница эксплуатационной ответственности при наличии общедомового прибора учета соответствующего коммунального ресурса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9" name="CustomShape 11"/>
          <p:cNvSpPr/>
          <p:nvPr/>
        </p:nvSpPr>
        <p:spPr>
          <a:xfrm>
            <a:off x="6734520" y="4298400"/>
            <a:ext cx="451440" cy="585000"/>
          </a:xfrm>
          <a:prstGeom prst="mathEqual">
            <a:avLst>
              <a:gd name="adj1" fmla="val 23520"/>
              <a:gd name="adj2" fmla="val 1176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938600" y="106560"/>
            <a:ext cx="10253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2450880" y="119160"/>
            <a:ext cx="946368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Замена индивидуального теплового пункта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(ИТП)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339480" y="1128240"/>
            <a:ext cx="1216944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Необходимо предусмотреть выполнение следующих обязательных требований: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Разработка и согласование проектной документации с УЖК и РСО;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Монтаж, пуско-наладка, сдача в эксплуатацию;</a:t>
            </a:r>
            <a:endParaRPr lang="ru-RU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Times New Roman"/>
              </a:rPr>
              <a:t>− Монтаж ИТП обязателен.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174" name="Рисунок 8"/>
          <p:cNvPicPr/>
          <p:nvPr/>
        </p:nvPicPr>
        <p:blipFill>
          <a:blip r:embed="rId4"/>
          <a:stretch/>
        </p:blipFill>
        <p:spPr>
          <a:xfrm>
            <a:off x="4846320" y="3030120"/>
            <a:ext cx="5060160" cy="382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1884600" y="-33120"/>
            <a:ext cx="10075320" cy="78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Замена индивидуального теплового пункта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76" name="Picture 2"/>
          <p:cNvPicPr/>
          <p:nvPr/>
        </p:nvPicPr>
        <p:blipFill>
          <a:blip r:embed="rId2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6262560" y="4469760"/>
            <a:ext cx="53636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2784240" y="595080"/>
            <a:ext cx="9312840" cy="13575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</a:rPr>
              <a:t>запорной арматуры. В качестве запорной арматуры принять краны шаровые муфтовые, приварные, фланцевые с рабочим давлением не ниже PN 40, класс герметичности «А» по ГОСТ 9544-93;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2784240" y="2806920"/>
            <a:ext cx="9312840" cy="74844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Регулирующей арматуры, балансировочный клапан установить на обратный трубопровод;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2784240" y="2080440"/>
            <a:ext cx="9312840" cy="50796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Запорной арматуры, предназначенной для опорожнения системы;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2144880" y="89424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2" name="CustomShape 7"/>
          <p:cNvSpPr/>
          <p:nvPr/>
        </p:nvSpPr>
        <p:spPr>
          <a:xfrm>
            <a:off x="2080080" y="208044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3" name="CustomShape 8"/>
          <p:cNvSpPr/>
          <p:nvPr/>
        </p:nvSpPr>
        <p:spPr>
          <a:xfrm>
            <a:off x="2080080" y="295848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4" name="CustomShape 9"/>
          <p:cNvSpPr/>
          <p:nvPr/>
        </p:nvSpPr>
        <p:spPr>
          <a:xfrm>
            <a:off x="-1822680" y="2170800"/>
            <a:ext cx="60955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В ИТП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предусмотреть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/>
              </a:rPr>
              <a:t>монтаж: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85" name="CustomShape 10"/>
          <p:cNvSpPr/>
          <p:nvPr/>
        </p:nvSpPr>
        <p:spPr>
          <a:xfrm>
            <a:off x="2784240" y="3700080"/>
            <a:ext cx="9312840" cy="87588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Грязевиков, при отсутствии технической возможности установки грязевиков допускается применение фильтров;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6" name="CustomShape 11"/>
          <p:cNvSpPr/>
          <p:nvPr/>
        </p:nvSpPr>
        <p:spPr>
          <a:xfrm>
            <a:off x="2080080" y="390708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7" name="CustomShape 12"/>
          <p:cNvSpPr/>
          <p:nvPr/>
        </p:nvSpPr>
        <p:spPr>
          <a:xfrm>
            <a:off x="2088720" y="473904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sp>
        <p:nvSpPr>
          <p:cNvPr id="188" name="CustomShape 13"/>
          <p:cNvSpPr/>
          <p:nvPr/>
        </p:nvSpPr>
        <p:spPr>
          <a:xfrm>
            <a:off x="2756880" y="4670280"/>
            <a:ext cx="9312840" cy="103068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 Контрольно- измерительных приборов, манометров, термометров, а также водоструйных элеваторов, при их наличии в ремонтируемом ИТП;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9" name="CustomShape 14"/>
          <p:cNvSpPr/>
          <p:nvPr/>
        </p:nvSpPr>
        <p:spPr>
          <a:xfrm>
            <a:off x="2784240" y="5794920"/>
            <a:ext cx="9312840" cy="8161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Дренаж, опорожнение трубопроводов и оборудования тепловых пунктов и систем потребления теплоты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0" name="CustomShape 15"/>
          <p:cNvSpPr/>
          <p:nvPr/>
        </p:nvSpPr>
        <p:spPr>
          <a:xfrm>
            <a:off x="2088720" y="5922360"/>
            <a:ext cx="611280" cy="4622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428" t="9778" r="21072" b="10477"/>
          <a:stretch/>
        </p:blipFill>
        <p:spPr>
          <a:xfrm>
            <a:off x="6044563" y="2743202"/>
            <a:ext cx="6025517" cy="388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0" name="CustomShape 1"/>
          <p:cNvSpPr/>
          <p:nvPr/>
        </p:nvSpPr>
        <p:spPr>
          <a:xfrm>
            <a:off x="1938600" y="106560"/>
            <a:ext cx="10253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" name="Picture 2"/>
          <p:cNvPicPr/>
          <p:nvPr/>
        </p:nvPicPr>
        <p:blipFill>
          <a:blip r:embed="rId4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2450880" y="119160"/>
            <a:ext cx="946368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</a:rPr>
              <a:t>Пример установки ИТП в МКД по адресу: </a:t>
            </a: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</a:rPr>
              <a:t>г. Екатеринбург, ул. Ленина, 70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8857" t="8381" r="9214" b="10095"/>
          <a:stretch/>
        </p:blipFill>
        <p:spPr>
          <a:xfrm>
            <a:off x="156754" y="1297579"/>
            <a:ext cx="7017002" cy="392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9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938600" y="106560"/>
            <a:ext cx="10253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1" name="Picture 2"/>
          <p:cNvPicPr/>
          <p:nvPr/>
        </p:nvPicPr>
        <p:blipFill>
          <a:blip r:embed="rId3"/>
          <a:srcRect l="31670" t="38429" r="28913" b="33938"/>
          <a:stretch/>
        </p:blipFill>
        <p:spPr>
          <a:xfrm>
            <a:off x="0" y="9000"/>
            <a:ext cx="2450520" cy="804600"/>
          </a:xfrm>
          <a:prstGeom prst="rect">
            <a:avLst/>
          </a:prstGeom>
          <a:ln w="9360"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2450880" y="119160"/>
            <a:ext cx="9463680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</a:rPr>
              <a:t>Пример установки ИТП в МКД по адресу: </a:t>
            </a:r>
          </a:p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</a:rPr>
              <a:t>г. Екатеринбург, ул. Ленина, 70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000" t="8634" r="9858" b="10731"/>
          <a:stretch/>
        </p:blipFill>
        <p:spPr>
          <a:xfrm>
            <a:off x="87086" y="1436914"/>
            <a:ext cx="6387564" cy="3570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9143" t="8127" r="18856" b="10222"/>
          <a:stretch/>
        </p:blipFill>
        <p:spPr>
          <a:xfrm>
            <a:off x="5974080" y="2881242"/>
            <a:ext cx="6008914" cy="3833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</TotalTime>
  <Words>1129</Words>
  <Application>Microsoft Office PowerPoint</Application>
  <PresentationFormat>Широкоэкранный</PresentationFormat>
  <Paragraphs>190</Paragraphs>
  <Slides>23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реализации Региональной программы капитального ремонта на территории  Свердловской области.  Компенсации по взносам на капитальный ремонт</dc:title>
  <dc:subject/>
  <dc:creator>Гирш Евгения Аркадьевна</dc:creator>
  <dc:description/>
  <cp:lastModifiedBy>Гирш Евгения Аркадьевна</cp:lastModifiedBy>
  <cp:revision>104</cp:revision>
  <dcterms:created xsi:type="dcterms:W3CDTF">2018-09-10T09:04:39Z</dcterms:created>
  <dcterms:modified xsi:type="dcterms:W3CDTF">2019-12-13T03:31:28Z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18</vt:i4>
  </property>
</Properties>
</file>