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7" r:id="rId2"/>
    <p:sldId id="290" r:id="rId3"/>
    <p:sldId id="308" r:id="rId4"/>
    <p:sldId id="309" r:id="rId5"/>
    <p:sldId id="306" r:id="rId6"/>
    <p:sldId id="301" r:id="rId7"/>
    <p:sldId id="303" r:id="rId8"/>
    <p:sldId id="291" r:id="rId9"/>
    <p:sldId id="302" r:id="rId10"/>
    <p:sldId id="305" r:id="rId11"/>
    <p:sldId id="259" r:id="rId12"/>
    <p:sldId id="268" r:id="rId13"/>
    <p:sldId id="267" r:id="rId14"/>
    <p:sldId id="292" r:id="rId15"/>
    <p:sldId id="274" r:id="rId16"/>
    <p:sldId id="260" r:id="rId17"/>
    <p:sldId id="297" r:id="rId18"/>
    <p:sldId id="298" r:id="rId19"/>
    <p:sldId id="300" r:id="rId20"/>
    <p:sldId id="299" r:id="rId21"/>
    <p:sldId id="296" r:id="rId22"/>
    <p:sldId id="270" r:id="rId23"/>
    <p:sldId id="261" r:id="rId24"/>
    <p:sldId id="304" r:id="rId25"/>
    <p:sldId id="262" r:id="rId26"/>
    <p:sldId id="293" r:id="rId27"/>
    <p:sldId id="264" r:id="rId28"/>
    <p:sldId id="295" r:id="rId29"/>
    <p:sldId id="294" r:id="rId30"/>
    <p:sldId id="265" r:id="rId31"/>
    <p:sldId id="285" r:id="rId32"/>
    <p:sldId id="271" r:id="rId33"/>
    <p:sldId id="275" r:id="rId34"/>
    <p:sldId id="276" r:id="rId35"/>
    <p:sldId id="272" r:id="rId36"/>
    <p:sldId id="273" r:id="rId37"/>
    <p:sldId id="310" r:id="rId38"/>
    <p:sldId id="277" r:id="rId39"/>
    <p:sldId id="278" r:id="rId40"/>
    <p:sldId id="279" r:id="rId41"/>
    <p:sldId id="288" r:id="rId42"/>
    <p:sldId id="289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>
        <p:scale>
          <a:sx n="150" d="100"/>
          <a:sy n="150" d="100"/>
        </p:scale>
        <p:origin x="-5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735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88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49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681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709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595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84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35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88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26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265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96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708920"/>
            <a:ext cx="7772400" cy="1470025"/>
          </a:xfrm>
        </p:spPr>
        <p:txBody>
          <a:bodyPr>
            <a:noAutofit/>
          </a:bodyPr>
          <a:lstStyle/>
          <a:p>
            <a:pPr marL="182880" indent="0">
              <a:buNone/>
            </a:pPr>
            <a:r>
              <a:rPr lang="ru-RU" sz="4800" dirty="0" smtClean="0"/>
              <a:t>Особенности строительно-монтажных работ при замене лифтового оборудования</a:t>
            </a:r>
            <a:endParaRPr lang="ru-RU" sz="48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300192" y="5517232"/>
            <a:ext cx="1636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ООО «ВЕСТ»</a:t>
            </a:r>
          </a:p>
          <a:p>
            <a:endParaRPr lang="ru-RU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3921374"/>
              </p:ext>
            </p:extLst>
          </p:nvPr>
        </p:nvGraphicFramePr>
        <p:xfrm>
          <a:off x="7554178" y="5233445"/>
          <a:ext cx="1052391" cy="787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Точечный рисунок" r:id="rId3" imgW="1123810" imgH="847843" progId="Paint.Picture">
                  <p:embed/>
                </p:oleObj>
              </mc:Choice>
              <mc:Fallback>
                <p:oleObj name="Точечный рисунок" r:id="rId3" imgW="1123810" imgH="847843" progId="Paint.Picture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4178" y="5233445"/>
                        <a:ext cx="1052391" cy="787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C:\Users\GKX\Desktop\логотип.jpg"/>
          <p:cNvPicPr/>
          <p:nvPr/>
        </p:nvPicPr>
        <p:blipFill>
          <a:blip r:embed="rId5" cstate="print"/>
          <a:srcRect l="9951" t="15339" r="45718" b="57114"/>
          <a:stretch>
            <a:fillRect/>
          </a:stretch>
        </p:blipFill>
        <p:spPr bwMode="auto">
          <a:xfrm>
            <a:off x="2359174" y="0"/>
            <a:ext cx="4536504" cy="207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572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620688"/>
            <a:ext cx="86409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Следует понимать, что в рамках заключенного договора с ФКР у монтажной организации существует четкий перечень работ и не все пожелания Владельца лифта попадают в этот перечень. </a:t>
            </a:r>
          </a:p>
          <a:p>
            <a:endParaRPr lang="ru-RU" dirty="0" smtClean="0"/>
          </a:p>
          <a:p>
            <a:r>
              <a:rPr lang="ru-RU" dirty="0" smtClean="0"/>
              <a:t>Например: как правило в сметы не входит замена силового кабеля, не включено обустройство лестниц и поручней перед входом в машинное помещение, установку которых требуют инспекторы </a:t>
            </a:r>
            <a:r>
              <a:rPr lang="ru-RU" dirty="0" err="1" smtClean="0"/>
              <a:t>Ростехнадзора</a:t>
            </a:r>
            <a:r>
              <a:rPr lang="ru-RU" dirty="0" smtClean="0"/>
              <a:t>. Также не включены работы по устранению </a:t>
            </a:r>
            <a:r>
              <a:rPr lang="ru-RU" dirty="0" smtClean="0"/>
              <a:t>протечек </a:t>
            </a:r>
            <a:r>
              <a:rPr lang="ru-RU" dirty="0" smtClean="0"/>
              <a:t>кровли машинного помещения.</a:t>
            </a:r>
          </a:p>
          <a:p>
            <a:endParaRPr lang="ru-RU" dirty="0" smtClean="0"/>
          </a:p>
          <a:p>
            <a:r>
              <a:rPr lang="ru-RU" b="1" dirty="0" smtClean="0"/>
              <a:t>Полный перечень выполняемых подрядчиком видов работ указан в проектно-сметной документации Заказчика, находящейся в открытом доступе.</a:t>
            </a:r>
          </a:p>
        </p:txBody>
      </p:sp>
    </p:spTree>
    <p:extLst>
      <p:ext uri="{BB962C8B-B14F-4D97-AF65-F5344CB8AC3E}">
        <p14:creationId xmlns:p14="http://schemas.microsoft.com/office/powerpoint/2010/main" val="3851893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04867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Краткий состав работ, выполняемых подрядной организацией:</a:t>
            </a:r>
          </a:p>
          <a:p>
            <a:pPr>
              <a:lnSpc>
                <a:spcPct val="150000"/>
              </a:lnSpc>
            </a:pPr>
            <a:r>
              <a:rPr lang="ru-RU" sz="1800" dirty="0" smtClean="0"/>
              <a:t>поставка оборудования, материалов;</a:t>
            </a:r>
          </a:p>
          <a:p>
            <a:pPr>
              <a:lnSpc>
                <a:spcPct val="150000"/>
              </a:lnSpc>
            </a:pPr>
            <a:r>
              <a:rPr lang="ru-RU" sz="1800" dirty="0" smtClean="0"/>
              <a:t>демонтажные работы, замена направляющих, замена лифтовой лебедки, шкафа управления, устройств безопасности, оконечных устройств диспетчеризации лифта;</a:t>
            </a:r>
          </a:p>
          <a:p>
            <a:pPr>
              <a:lnSpc>
                <a:spcPct val="150000"/>
              </a:lnSpc>
            </a:pPr>
            <a:r>
              <a:rPr lang="ru-RU" sz="1800" dirty="0" smtClean="0"/>
              <a:t>монтаж нового лифтового оборудования, электромонтажные работы;</a:t>
            </a:r>
          </a:p>
          <a:p>
            <a:pPr>
              <a:lnSpc>
                <a:spcPct val="150000"/>
              </a:lnSpc>
            </a:pPr>
            <a:r>
              <a:rPr lang="ru-RU" sz="1800" dirty="0" smtClean="0"/>
              <a:t>строительные работы в машинном помещении;</a:t>
            </a:r>
            <a:endParaRPr lang="ru-RU" sz="1800" dirty="0"/>
          </a:p>
          <a:p>
            <a:pPr>
              <a:lnSpc>
                <a:spcPct val="150000"/>
              </a:lnSpc>
            </a:pPr>
            <a:r>
              <a:rPr lang="ru-RU" sz="1800" dirty="0" smtClean="0"/>
              <a:t>пусконаладочные работы, обкатка, испытания;</a:t>
            </a:r>
            <a:endParaRPr lang="ru-RU" sz="1800" dirty="0"/>
          </a:p>
          <a:p>
            <a:pPr>
              <a:lnSpc>
                <a:spcPct val="150000"/>
              </a:lnSpc>
            </a:pPr>
            <a:r>
              <a:rPr lang="ru-RU" sz="1800" dirty="0" smtClean="0"/>
              <a:t>регистрация Декларации о соответствии.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25037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260648"/>
            <a:ext cx="31683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/>
              <a:t>Перед началом производства работ размещается информационный стенд, на котором отражены контакты ответственных лиц и график производства работ.</a:t>
            </a:r>
          </a:p>
          <a:p>
            <a:pPr algn="ctr">
              <a:lnSpc>
                <a:spcPct val="150000"/>
              </a:lnSpc>
            </a:pPr>
            <a:r>
              <a:rPr lang="ru-RU" dirty="0" smtClean="0"/>
              <a:t>ОБРАЗЕЦ информационного стенда при работе выполненного согласно пожелания ЗАКАЗЧИКА </a:t>
            </a:r>
          </a:p>
          <a:p>
            <a:pPr algn="ctr">
              <a:lnSpc>
                <a:spcPct val="150000"/>
              </a:lnSpc>
            </a:pPr>
            <a:r>
              <a:rPr lang="ru-RU" dirty="0" smtClean="0"/>
              <a:t>(ФКР СО)</a:t>
            </a:r>
            <a:endParaRPr lang="ru-RU" dirty="0"/>
          </a:p>
          <a:p>
            <a:pPr algn="ctr">
              <a:lnSpc>
                <a:spcPct val="150000"/>
              </a:lnSpc>
            </a:pPr>
            <a:endParaRPr lang="ru-RU" dirty="0"/>
          </a:p>
        </p:txBody>
      </p:sp>
      <p:pic>
        <p:nvPicPr>
          <p:cNvPr id="5123" name="Picture 3" descr="\\ASERVER\UserProfile$\grigorev\Desktop\EnIx7AFzA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6632"/>
            <a:ext cx="4812285" cy="66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39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ASERVER\UserProfile$\grigorev\Desktop\Desktop\ул.-Байкальская-36-3_1\ул. Байкальская 36 3_1\2018-08-13\Лифт\1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16961"/>
            <a:ext cx="7068786" cy="530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166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Поставка оборудования и материалов производится поэтапно, по мере выполнения работ. В связи со стесненными условиями складирование и хранение осуществляется на придомовой территории, при условии обеспечения удобства и безопасности жителей дома.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2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\\ASERVER\UserProfile$\grigorev\Desktop\Desktop\ул. Рассветная 13 9_1\2018-07-11\Лифт\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4031"/>
            <a:ext cx="4975817" cy="663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260648"/>
            <a:ext cx="3384476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/>
              <a:t>В</a:t>
            </a:r>
            <a:r>
              <a:rPr lang="ru-RU" dirty="0" smtClean="0"/>
              <a:t>ывоз демонтированного оборудования и мусора производится в оптимальные сроки, не доставляя неудобств жителям. Хранение осуществляется в таре из под нового лифтового оборудования.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4947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ASERVER\UserProfile$\grigorev\Desktop\IMG_20190220_090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8963"/>
            <a:ext cx="4824536" cy="643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404664"/>
            <a:ext cx="3600400" cy="586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/>
              <a:t>К моменту начала работ по замене лифтового оборудования владелец лифта должен определиться с судьбой демонтированного оборудования (лебедка, направляющие, кабина и прочие металлические части). Так как лифтовое оборудование демонтируется в течении 25-30 дней и в ходе его хранения в местах общего пользования разворовывается, организация его отгрузки происходит порционно по мере готовности к вывозу.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06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ASERVER\UserProfile$\grigorev\Desktop\Desktop\ул.-Байкальская-36-2_1\ул. Байкальская 36 2_1\2018-08-13\Лифт\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62" y="764704"/>
            <a:ext cx="4276922" cy="57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11663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47746" y="188640"/>
            <a:ext cx="8479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Состояние оборудования до начала производства работ</a:t>
            </a:r>
            <a:endParaRPr lang="ru-RU" dirty="0"/>
          </a:p>
        </p:txBody>
      </p:sp>
      <p:pic>
        <p:nvPicPr>
          <p:cNvPr id="5122" name="Picture 2" descr="\\ASERVER\UserProfile$\grigorev\Desktop\IMG_20190214_1319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523" y="764704"/>
            <a:ext cx="4294985" cy="572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21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ASERVER\UserProfile$\grigorev\Desktop\IMG_22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62766"/>
            <a:ext cx="8136904" cy="610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5556" y="41196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Частая проблема – протечка кровли машинного помещения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8128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\\ASERVER\UserProfile$\grigorev\Desktop\Desktop\ул.-Байкальская-36-2_1\ул. Байкальская 36 2_1\2018-08-23\Лифт\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98025" cy="612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457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ASERVER\UserProfile$\grigorev\Desktop\IMG_2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280920" cy="621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0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Люк машинного помещения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4101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96" y="774867"/>
            <a:ext cx="5302900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Оценка соответствия технического состояния лифта, отработавшего назначенный срок службы, в форме обследования</a:t>
            </a:r>
            <a:endParaRPr lang="ru-RU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33196" y="110890"/>
            <a:ext cx="5302900" cy="461665"/>
          </a:xfrm>
          <a:prstGeom prst="rect">
            <a:avLst/>
          </a:prstGeom>
          <a:solidFill>
            <a:schemeClr val="accent1">
              <a:alpha val="9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Замена лифтового оборудования</a:t>
            </a:r>
            <a:endParaRPr lang="ru-RU" sz="2400" b="1" dirty="0"/>
          </a:p>
        </p:txBody>
      </p:sp>
      <p:cxnSp>
        <p:nvCxnSpPr>
          <p:cNvPr id="5" name="Прямая со стрелкой 4"/>
          <p:cNvCxnSpPr>
            <a:stCxn id="2" idx="2"/>
            <a:endCxn id="7" idx="0"/>
          </p:cNvCxnSpPr>
          <p:nvPr/>
        </p:nvCxnSpPr>
        <p:spPr>
          <a:xfrm>
            <a:off x="2784646" y="572555"/>
            <a:ext cx="0" cy="2023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7" idx="2"/>
            <a:endCxn id="11" idx="0"/>
          </p:cNvCxnSpPr>
          <p:nvPr/>
        </p:nvCxnSpPr>
        <p:spPr>
          <a:xfrm>
            <a:off x="2784646" y="1790530"/>
            <a:ext cx="4677" cy="48634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2549" y="2276872"/>
            <a:ext cx="5293547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Обследование лифтовой шахты, машинного помещения и лифтового оборудования. Разработка проектно-сметной документации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59802" y="3976792"/>
            <a:ext cx="5276294" cy="163121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Комиссионный осмотр лифтового оборудования, осмотр подходов к двери и люку машинного помещения, подписание </a:t>
            </a:r>
            <a:r>
              <a:rPr lang="ru-RU" sz="2000" dirty="0" smtClean="0"/>
              <a:t>акта </a:t>
            </a:r>
            <a:r>
              <a:rPr lang="ru-RU" sz="2000" dirty="0"/>
              <a:t>приема-передачи, размещение информационных щитов</a:t>
            </a:r>
          </a:p>
        </p:txBody>
      </p:sp>
      <p:cxnSp>
        <p:nvCxnSpPr>
          <p:cNvPr id="48" name="Прямая со стрелкой 47"/>
          <p:cNvCxnSpPr/>
          <p:nvPr/>
        </p:nvCxnSpPr>
        <p:spPr>
          <a:xfrm>
            <a:off x="2784646" y="5608008"/>
            <a:ext cx="0" cy="5667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699311" y="2468453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1150" indent="-144000">
              <a:buFont typeface="Arial" panose="020B0604020202020204" pitchFamily="34" charset="0"/>
              <a:buChar char="•"/>
            </a:pPr>
            <a:r>
              <a:rPr lang="ru-RU" dirty="0" smtClean="0"/>
              <a:t>Владелец лифта</a:t>
            </a:r>
            <a:endParaRPr lang="ru-RU" dirty="0" smtClean="0"/>
          </a:p>
          <a:p>
            <a:pPr marL="201150" indent="-144000">
              <a:buFont typeface="Arial" panose="020B0604020202020204" pitchFamily="34" charset="0"/>
              <a:buChar char="•"/>
            </a:pPr>
            <a:r>
              <a:rPr lang="ru-RU" dirty="0" smtClean="0"/>
              <a:t>Проектная организация</a:t>
            </a:r>
          </a:p>
        </p:txBody>
      </p:sp>
      <p:cxnSp>
        <p:nvCxnSpPr>
          <p:cNvPr id="114" name="Прямая соединительная линия 113"/>
          <p:cNvCxnSpPr/>
          <p:nvPr/>
        </p:nvCxnSpPr>
        <p:spPr>
          <a:xfrm flipV="1">
            <a:off x="5474779" y="2663989"/>
            <a:ext cx="328228" cy="1280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803007" y="3963828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1150" indent="-14400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01150" indent="-144000">
              <a:buFont typeface="Arial" panose="020B0604020202020204" pitchFamily="34" charset="0"/>
              <a:buChar char="•"/>
            </a:pPr>
            <a:r>
              <a:rPr lang="ru-RU" dirty="0" smtClean="0"/>
              <a:t>Владелец лифта</a:t>
            </a:r>
            <a:endParaRPr lang="ru-RU" dirty="0" smtClean="0"/>
          </a:p>
          <a:p>
            <a:pPr marL="201150" indent="-144000">
              <a:buFont typeface="Arial" panose="020B0604020202020204" pitchFamily="34" charset="0"/>
              <a:buChar char="•"/>
            </a:pPr>
            <a:r>
              <a:rPr lang="ru-RU" dirty="0" smtClean="0"/>
              <a:t>Подрядчик </a:t>
            </a:r>
            <a:endParaRPr lang="ru-RU" dirty="0" smtClean="0"/>
          </a:p>
          <a:p>
            <a:pPr marL="201150" indent="-144000">
              <a:buFont typeface="Arial" panose="020B0604020202020204" pitchFamily="34" charset="0"/>
              <a:buChar char="•"/>
            </a:pPr>
            <a:r>
              <a:rPr lang="ru-RU" dirty="0" smtClean="0"/>
              <a:t>Обслуживающая лифт организация</a:t>
            </a:r>
            <a:endParaRPr lang="ru-RU" dirty="0"/>
          </a:p>
        </p:txBody>
      </p:sp>
      <p:cxnSp>
        <p:nvCxnSpPr>
          <p:cNvPr id="117" name="Прямая соединительная линия 116"/>
          <p:cNvCxnSpPr/>
          <p:nvPr/>
        </p:nvCxnSpPr>
        <p:spPr>
          <a:xfrm>
            <a:off x="5474779" y="2792033"/>
            <a:ext cx="328228" cy="1231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5435004" y="4437112"/>
            <a:ext cx="518630" cy="2540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5435004" y="4691208"/>
            <a:ext cx="518630" cy="2572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5448486" y="4691208"/>
            <a:ext cx="50514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649104" y="103361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1150" indent="-144000">
              <a:buFont typeface="Arial" panose="020B0604020202020204" pitchFamily="34" charset="0"/>
              <a:buChar char="•"/>
            </a:pPr>
            <a:r>
              <a:rPr lang="ru-RU" dirty="0" smtClean="0"/>
              <a:t>Владелец лифта</a:t>
            </a:r>
            <a:endParaRPr lang="ru-RU" dirty="0" smtClean="0"/>
          </a:p>
          <a:p>
            <a:pPr marL="201150" indent="-144000">
              <a:buFont typeface="Arial" panose="020B0604020202020204" pitchFamily="34" charset="0"/>
              <a:buChar char="•"/>
            </a:pPr>
            <a:r>
              <a:rPr lang="ru-RU" dirty="0" smtClean="0"/>
              <a:t>ИКЦ</a:t>
            </a: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 flipV="1">
            <a:off x="5452566" y="1241038"/>
            <a:ext cx="328228" cy="1280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5452566" y="1369082"/>
            <a:ext cx="328228" cy="1231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stCxn id="11" idx="2"/>
          </p:cNvCxnSpPr>
          <p:nvPr/>
        </p:nvCxnSpPr>
        <p:spPr>
          <a:xfrm flipH="1">
            <a:off x="2779838" y="3292535"/>
            <a:ext cx="9485" cy="67907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93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ASERVER\UserProfile$\grigorev\Desktop\IMG_20190216_0933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1543"/>
            <a:ext cx="4860032" cy="64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ASERVER\UserProfile$\grigorev\Desktop\IMG_20190219_1339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3950346" cy="551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56395"/>
            <a:ext cx="3816424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Плита перекрытия и приямок шахты до проведения замены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499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\\ASERVER\UserProfile$\grigorev\Desktop\Desktop\ул.-Байкальская-36-2_1\ул. Байкальская 36 2_1\2018-08-23\Лифт\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42" y="548680"/>
            <a:ext cx="8259313" cy="611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7142" y="116632"/>
            <a:ext cx="833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Демонтаж старой лифтовой лебедки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9247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ASERVER\UserProfile$\grigorev\Desktop\Desktop\ул.-Анны-Бычковой-18-1_1\ул. Анны Бычковой 18 1_1\2018-09-06\Лифт\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34" y="498026"/>
            <a:ext cx="8268532" cy="620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11663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Установка новой лифтовой лебедки на плиту перекрытия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045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ASERVER\UserProfile$\grigorev\Desktop\Desktop\ул.-Байкальская-36-2_1\ул. Байкальская 36 2_1\2018-08-30\Лифт\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00697"/>
            <a:ext cx="525658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260648"/>
            <a:ext cx="3456384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/>
              <a:t>Замененные направляющие кабины, вновь установленные створки порталов.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004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ASERVER\UserProfile$\grigorev\Desktop\Desktop\ул.-Байкальская-36-2_1\ул. Байкальская 36 2_1\2018-09-13\Лифт\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34367"/>
            <a:ext cx="5256583" cy="672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5" y="404664"/>
            <a:ext cx="3600400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/>
              <a:t>Замененные обрамления порталов шахты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6019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ASERVER\UserProfile$\grigorev\Desktop\Desktop\ул.-Байкальская-36-2_1\ул. Байкальская 36 2_1\2018-09-21\Лифт\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931688" cy="594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116632"/>
            <a:ext cx="7643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Вновь установленная лебедка, ограничитель скорости, противопожарный люк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699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\\ASERVER\UserProfile$\grigorev\Desktop\Desktop\ул.-Байкальская-36-2_1\ул. Байкальская 36 2_1\2018-09-21\Лифт\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64" y="589733"/>
            <a:ext cx="8034161" cy="602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1760" y="220401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Отделка машинного помещения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7903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ASERVER\UserProfile$\grigorev\Desktop\Desktop\ул.-Байкальская-36-2_1\ул. Байкальская 36 2_1\2018-09-21\Лифт\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74072"/>
            <a:ext cx="5395273" cy="661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620688"/>
            <a:ext cx="3384376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/>
              <a:t>Приямок шахты лифта (лестница для обслуживающего персонала, направляющая кабины, буфер кабины)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6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ASERVER\UserProfile$\grigorev\Desktop\Desktop\ул.-Байкальская-36-2_1\ул. Байкальская 36 2_1\2018-09-21\Лифт\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542"/>
            <a:ext cx="8084562" cy="611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11663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Приямок шахты лифта (стяжка пола, направляющие и буфера кабины, противовес)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1851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\\ASERVER\UserProfile$\grigorev\Desktop\Desktop\ул.-Байкальская-36-4_1\ул. Байкальская 36 4_1\2018-08-30\Лифт\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136904" cy="56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27830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Плита перекрытия шахты, </a:t>
            </a:r>
            <a:r>
              <a:rPr lang="ru-RU" dirty="0" err="1" smtClean="0"/>
              <a:t>электроразводка</a:t>
            </a:r>
            <a:r>
              <a:rPr lang="ru-RU" dirty="0" smtClean="0"/>
              <a:t> внутри шахты лифта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548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279" y="539388"/>
            <a:ext cx="5276294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Проведение Полного технического освидетельствования лифта аккредитованной испытательной лабораторией</a:t>
            </a:r>
            <a:endParaRPr lang="ru-RU" sz="2000" dirty="0"/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2780426" y="116632"/>
            <a:ext cx="0" cy="4227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697675" y="708665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1150" indent="-144000">
              <a:buFont typeface="Arial" panose="020B0604020202020204" pitchFamily="34" charset="0"/>
              <a:buChar char="•"/>
            </a:pPr>
            <a:r>
              <a:rPr lang="ru-RU" dirty="0" smtClean="0"/>
              <a:t>Подрядчик</a:t>
            </a:r>
          </a:p>
          <a:p>
            <a:pPr marL="201150" indent="-144000">
              <a:buFont typeface="Arial" panose="020B0604020202020204" pitchFamily="34" charset="0"/>
              <a:buChar char="•"/>
            </a:pPr>
            <a:r>
              <a:rPr lang="ru-RU" dirty="0" smtClean="0"/>
              <a:t>ИКЦ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5418573" y="938213"/>
            <a:ext cx="400236" cy="1016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418573" y="1039838"/>
            <a:ext cx="400236" cy="1236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7755" y="1856727"/>
            <a:ext cx="5276294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Приемка лифтового оборудования обслуживающей организацией, подписание </a:t>
            </a:r>
            <a:r>
              <a:rPr lang="ru-RU" sz="2000" dirty="0"/>
              <a:t>А</a:t>
            </a:r>
            <a:r>
              <a:rPr lang="ru-RU" sz="2000" dirty="0" smtClean="0"/>
              <a:t>кта приемки лифта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42278" y="3145150"/>
            <a:ext cx="5276295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Приемка выполненных объемов работ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42279" y="4081254"/>
            <a:ext cx="5276294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Сбор и передача документации управляющей компании для подачи уведомления в </a:t>
            </a:r>
            <a:r>
              <a:rPr lang="ru-RU" sz="2000" dirty="0" err="1" smtClean="0"/>
              <a:t>Ростехнадзор</a:t>
            </a:r>
            <a:endParaRPr lang="ru-RU" sz="2000" dirty="0"/>
          </a:p>
        </p:txBody>
      </p:sp>
      <p:cxnSp>
        <p:nvCxnSpPr>
          <p:cNvPr id="10" name="Прямая со стрелкой 9"/>
          <p:cNvCxnSpPr>
            <a:endCxn id="7" idx="0"/>
          </p:cNvCxnSpPr>
          <p:nvPr/>
        </p:nvCxnSpPr>
        <p:spPr>
          <a:xfrm flipH="1">
            <a:off x="2785902" y="1555051"/>
            <a:ext cx="4314" cy="30167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776113" y="2856247"/>
            <a:ext cx="4313" cy="28890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8" idx="2"/>
          </p:cNvCxnSpPr>
          <p:nvPr/>
        </p:nvCxnSpPr>
        <p:spPr>
          <a:xfrm>
            <a:off x="2780426" y="3545260"/>
            <a:ext cx="0" cy="53599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02777" y="1835324"/>
            <a:ext cx="2757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1150" indent="-144000">
              <a:buFont typeface="Arial" panose="020B0604020202020204" pitchFamily="34" charset="0"/>
              <a:buChar char="•"/>
            </a:pPr>
            <a:r>
              <a:rPr lang="ru-RU" dirty="0" smtClean="0"/>
              <a:t>Владелец лифта </a:t>
            </a:r>
          </a:p>
          <a:p>
            <a:pPr marL="201150" indent="-144000">
              <a:buFont typeface="Arial" panose="020B0604020202020204" pitchFamily="34" charset="0"/>
              <a:buChar char="•"/>
            </a:pPr>
            <a:r>
              <a:rPr lang="ru-RU" dirty="0" smtClean="0"/>
              <a:t>Подрядчик</a:t>
            </a:r>
            <a:endParaRPr lang="ru-RU" dirty="0" smtClean="0"/>
          </a:p>
          <a:p>
            <a:pPr marL="201150" indent="-144000">
              <a:buFont typeface="Arial" panose="020B0604020202020204" pitchFamily="34" charset="0"/>
              <a:buChar char="•"/>
            </a:pPr>
            <a:r>
              <a:rPr lang="ru-RU" dirty="0" smtClean="0"/>
              <a:t>Обслуживающая </a:t>
            </a:r>
            <a:r>
              <a:rPr lang="ru-RU" dirty="0" smtClean="0"/>
              <a:t>лифт организация</a:t>
            </a:r>
            <a:endParaRPr lang="ru-RU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775156" y="301979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1150" indent="-144000">
              <a:buFont typeface="Arial" panose="020B0604020202020204" pitchFamily="34" charset="0"/>
              <a:buChar char="•"/>
            </a:pPr>
            <a:r>
              <a:rPr lang="ru-RU" dirty="0" smtClean="0"/>
              <a:t>Владелец лифта</a:t>
            </a:r>
            <a:endParaRPr lang="ru-RU" dirty="0" smtClean="0"/>
          </a:p>
          <a:p>
            <a:pPr marL="201150" indent="-144000">
              <a:buFont typeface="Arial" panose="020B0604020202020204" pitchFamily="34" charset="0"/>
              <a:buChar char="•"/>
            </a:pPr>
            <a:r>
              <a:rPr lang="ru-RU" dirty="0" smtClean="0"/>
              <a:t>Подрядчик</a:t>
            </a:r>
          </a:p>
        </p:txBody>
      </p:sp>
      <p:cxnSp>
        <p:nvCxnSpPr>
          <p:cNvPr id="15" name="Прямая соединительная линия 14"/>
          <p:cNvCxnSpPr>
            <a:stCxn id="7" idx="3"/>
          </p:cNvCxnSpPr>
          <p:nvPr/>
        </p:nvCxnSpPr>
        <p:spPr>
          <a:xfrm flipV="1">
            <a:off x="5424049" y="2060848"/>
            <a:ext cx="516103" cy="3037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7" idx="3"/>
          </p:cNvCxnSpPr>
          <p:nvPr/>
        </p:nvCxnSpPr>
        <p:spPr>
          <a:xfrm>
            <a:off x="5424049" y="2364559"/>
            <a:ext cx="516103" cy="2003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5432750" y="3219496"/>
            <a:ext cx="328228" cy="1280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432750" y="3347540"/>
            <a:ext cx="328228" cy="1231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97675" y="425796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1150" indent="-144000">
              <a:buFont typeface="Arial" panose="020B0604020202020204" pitchFamily="34" charset="0"/>
              <a:buChar char="•"/>
            </a:pPr>
            <a:r>
              <a:rPr lang="ru-RU" dirty="0" smtClean="0"/>
              <a:t>Владелец лифта</a:t>
            </a:r>
          </a:p>
          <a:p>
            <a:pPr marL="201150" indent="-144000">
              <a:buFont typeface="Arial" panose="020B0604020202020204" pitchFamily="34" charset="0"/>
              <a:buChar char="•"/>
            </a:pPr>
            <a:r>
              <a:rPr lang="ru-RU" dirty="0" smtClean="0"/>
              <a:t>Подрядчик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5432750" y="4453084"/>
            <a:ext cx="328228" cy="1280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432750" y="4581128"/>
            <a:ext cx="328228" cy="1231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7" idx="3"/>
          </p:cNvCxnSpPr>
          <p:nvPr/>
        </p:nvCxnSpPr>
        <p:spPr>
          <a:xfrm flipV="1">
            <a:off x="5424049" y="2320715"/>
            <a:ext cx="516103" cy="438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461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8670" y="404664"/>
            <a:ext cx="828092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 проведения аккредитованной испытательной лабораторией полного технического освидетельствования подрядная организация, осуществляющая замену лифта, оформляет декларацию о соответствии лифта требованиям технического регламента Таможенного союза 011/2011 «Безопасность лифтов».</a:t>
            </a:r>
          </a:p>
          <a:p>
            <a:endParaRPr lang="ru-RU" dirty="0"/>
          </a:p>
          <a:p>
            <a:r>
              <a:rPr lang="ru-RU" dirty="0" smtClean="0"/>
              <a:t>Для </a:t>
            </a:r>
            <a:r>
              <a:rPr lang="ru-RU" dirty="0"/>
              <a:t>приобщения к уведомлению о вводе </a:t>
            </a:r>
            <a:r>
              <a:rPr lang="ru-RU" dirty="0" smtClean="0"/>
              <a:t>лифта </a:t>
            </a:r>
            <a:r>
              <a:rPr lang="ru-RU" dirty="0"/>
              <a:t>в </a:t>
            </a:r>
            <a:r>
              <a:rPr lang="ru-RU" dirty="0" smtClean="0"/>
              <a:t>эксплуатацию, на следующий день после регистрации декларации о соответст</a:t>
            </a:r>
            <a:r>
              <a:rPr lang="ru-RU" dirty="0"/>
              <a:t>в</a:t>
            </a:r>
            <a:r>
              <a:rPr lang="ru-RU" dirty="0" smtClean="0"/>
              <a:t>ии подрядчик с сопроводительным письмом передает владельцу </a:t>
            </a:r>
            <a:r>
              <a:rPr lang="ru-RU" dirty="0"/>
              <a:t>лифта (УК, ТСН (Ж</a:t>
            </a:r>
            <a:r>
              <a:rPr lang="ru-RU" dirty="0" smtClean="0"/>
              <a:t>) следующие документы: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копию декларации о соотве</a:t>
            </a:r>
            <a:r>
              <a:rPr lang="ru-RU" dirty="0"/>
              <a:t>т</a:t>
            </a:r>
            <a:r>
              <a:rPr lang="ru-RU" dirty="0" smtClean="0"/>
              <a:t>ствии;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копию</a:t>
            </a:r>
            <a:r>
              <a:rPr lang="ru-RU" dirty="0"/>
              <a:t> сертификата </a:t>
            </a:r>
            <a:r>
              <a:rPr lang="ru-RU" dirty="0" smtClean="0"/>
              <a:t>соответствия;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копию договора </a:t>
            </a:r>
            <a:r>
              <a:rPr lang="ru-RU" dirty="0"/>
              <a:t>на замену лифта (между Заказчиком и </a:t>
            </a:r>
            <a:r>
              <a:rPr lang="ru-RU" dirty="0" smtClean="0"/>
              <a:t>Подрядчиком);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к</a:t>
            </a:r>
            <a:r>
              <a:rPr lang="ru-RU" dirty="0" smtClean="0"/>
              <a:t>опию акта полного технического освидетельствования лифта.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С этого момента работы подрядчика фактически завершены. </a:t>
            </a: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5322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ASERVER\UserProfile$\grigorev\Desktop\Декларац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5809">
            <a:off x="3347864" y="-243408"/>
            <a:ext cx="5267889" cy="744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332656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Пример декларации о соответствии, оформляемая Подрядчиком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987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555078" y="1480109"/>
            <a:ext cx="68252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555078" y="834375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5220072" y="832037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7380312" y="832037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6660232" y="836712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5940152" y="832037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3779912" y="832037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4510215" y="832037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2339752" y="836712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083856" y="836712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1547664" y="836712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5536" y="44261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2867832" y="44261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48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328775" y="412928"/>
            <a:ext cx="437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45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2120900" y="426755"/>
            <a:ext cx="46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46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395536" y="1628799"/>
            <a:ext cx="82809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 1 по 45 день – строительно-монтажные работы по замене лифта;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46 день – проведение полного технического освидетельствования силами ИКЦ;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48 день – получение акта ПТО;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50 день – оформление декларации соответствия;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51 день – передача документации в УК;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54 день – оформление владельцем лифта страхового полиса (</a:t>
            </a:r>
            <a:r>
              <a:rPr lang="ru-RU" dirty="0" smtClean="0">
                <a:solidFill>
                  <a:srgbClr val="FF0000"/>
                </a:solidFill>
              </a:rPr>
              <a:t>сроки оформление страхового полиса полностью зависят  от прилагаемых усилий владельца лифта</a:t>
            </a:r>
            <a:r>
              <a:rPr lang="ru-RU" dirty="0" smtClean="0"/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56 день – подача уведомления о вводе лифта в эксплуатацию в РТН (</a:t>
            </a:r>
            <a:r>
              <a:rPr lang="ru-RU" dirty="0" smtClean="0">
                <a:solidFill>
                  <a:srgbClr val="FF0000"/>
                </a:solidFill>
              </a:rPr>
              <a:t>также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могут быть задержки со стороны владельца лифта</a:t>
            </a:r>
            <a:r>
              <a:rPr lang="ru-RU" dirty="0" smtClean="0"/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70 день – выход инспектора РТН на комиссионный осмотр (</a:t>
            </a:r>
            <a:r>
              <a:rPr lang="ru-RU" dirty="0" smtClean="0">
                <a:solidFill>
                  <a:srgbClr val="FF0000"/>
                </a:solidFill>
              </a:rPr>
              <a:t>10 </a:t>
            </a:r>
            <a:r>
              <a:rPr lang="ru-RU" dirty="0" smtClean="0">
                <a:solidFill>
                  <a:srgbClr val="FF0000"/>
                </a:solidFill>
              </a:rPr>
              <a:t>РАБОЧИХ ДНЕЙ</a:t>
            </a:r>
            <a:r>
              <a:rPr lang="ru-RU" dirty="0" smtClean="0"/>
              <a:t>);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75 день – подписание акта ввода лифта в эксплуатацию, запуск лифтового </a:t>
            </a:r>
            <a:r>
              <a:rPr lang="ru-RU" dirty="0" smtClean="0"/>
              <a:t>оборудования (</a:t>
            </a:r>
            <a:r>
              <a:rPr lang="ru-RU" dirty="0" smtClean="0">
                <a:solidFill>
                  <a:srgbClr val="FF0000"/>
                </a:solidFill>
              </a:rPr>
              <a:t>5 РАБОЧИХ ДНЕЙ</a:t>
            </a:r>
            <a:r>
              <a:rPr lang="ru-RU" dirty="0" smtClean="0"/>
              <a:t>).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5004048" y="44261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54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3563888" y="44261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50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4294191" y="44261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51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5724128" y="45115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56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818684" y="934687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45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2483768" y="93468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2</a:t>
            </a:r>
            <a:endParaRPr lang="ru-RU" dirty="0"/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1691680" y="1124744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3203848" y="1119353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3923928" y="1124744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716016" y="925043"/>
            <a:ext cx="469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44208" y="45115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70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7165973" y="45115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75</a:t>
            </a: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6025419" y="940078"/>
            <a:ext cx="578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14</a:t>
            </a:r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5364088" y="932843"/>
            <a:ext cx="452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2</a:t>
            </a:r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6804248" y="940078"/>
            <a:ext cx="50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767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ПОРЯДОК ПРОВЕДЕНИЯ КОМИССИОННОЙ ПРИЕМКИ С УЧАСТИЕМ ПРЕДСТАВИТЕЛЕЙ РОСТЕХНАДЗОРА</a:t>
            </a:r>
            <a:r>
              <a:rPr lang="ru-RU" sz="3200" dirty="0" smtClean="0"/>
              <a:t>.</a:t>
            </a:r>
            <a:endParaRPr lang="ru-RU" sz="3200" dirty="0"/>
          </a:p>
          <a:p>
            <a:endParaRPr lang="en-US" dirty="0" smtClean="0"/>
          </a:p>
          <a:p>
            <a:endParaRPr lang="en-US" dirty="0"/>
          </a:p>
          <a:p>
            <a:pPr algn="ctr"/>
            <a:r>
              <a:rPr lang="ru-RU" dirty="0" smtClean="0"/>
              <a:t>Ввод </a:t>
            </a:r>
            <a:r>
              <a:rPr lang="ru-RU" dirty="0"/>
              <a:t>лифта в эксплуатацию осуществляется на основании</a:t>
            </a:r>
            <a:r>
              <a:rPr lang="ru-RU" dirty="0" smtClean="0"/>
              <a:t>:</a:t>
            </a:r>
            <a:endParaRPr lang="en-US" dirty="0" smtClean="0"/>
          </a:p>
          <a:p>
            <a:r>
              <a:rPr lang="ru-RU" dirty="0" smtClean="0"/>
              <a:t>      </a:t>
            </a:r>
            <a:endParaRPr lang="ru-RU" dirty="0"/>
          </a:p>
          <a:p>
            <a:pPr algn="ctr"/>
            <a:r>
              <a:rPr lang="ru-RU" sz="2800" dirty="0"/>
              <a:t> </a:t>
            </a:r>
            <a:r>
              <a:rPr lang="ru-RU" sz="2800" dirty="0">
                <a:solidFill>
                  <a:srgbClr val="FF0000"/>
                </a:solidFill>
              </a:rPr>
              <a:t>ПОСТАНОВЛЕНИЯ ПРАВИТЕЛЬСТВА  РОССИЙСКОЙ ФЕДЕРАЦИИ №743 от 24.06.2017</a:t>
            </a:r>
            <a:r>
              <a:rPr lang="ru-RU" sz="2800" dirty="0" smtClean="0">
                <a:solidFill>
                  <a:srgbClr val="FF0000"/>
                </a:solidFill>
              </a:rPr>
              <a:t>. «Об </a:t>
            </a:r>
            <a:r>
              <a:rPr lang="ru-RU" sz="2800" dirty="0">
                <a:solidFill>
                  <a:srgbClr val="FF0000"/>
                </a:solidFill>
              </a:rPr>
              <a:t>организации безопасного использования и содержания лифтов, подъемных платформ для инвалидов, пассажирских конвейеров (движущихся пешеходных дорожек), эскалаторов, за исключением эскалаторов в </a:t>
            </a:r>
            <a:r>
              <a:rPr lang="ru-RU" sz="2800" dirty="0" smtClean="0">
                <a:solidFill>
                  <a:srgbClr val="FF0000"/>
                </a:solidFill>
              </a:rPr>
              <a:t>метрополитенах»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88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843677"/>
            <a:ext cx="828092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целях оформления решения о вводе объекта в эксплуатацию владелец объекта (управляющая компания) направляет в уполномоченный орган </a:t>
            </a:r>
            <a:r>
              <a:rPr lang="ru-RU" dirty="0" smtClean="0"/>
              <a:t>СОПРОВОДИТЕЛЬНОЕ ПИСЬМО с приложением: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уведомления </a:t>
            </a:r>
            <a:r>
              <a:rPr lang="ru-RU" sz="2000" dirty="0"/>
              <a:t>о вводе объекта в </a:t>
            </a:r>
            <a:r>
              <a:rPr lang="ru-RU" sz="2000" dirty="0" smtClean="0"/>
              <a:t>эксплуатацию;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копии декларации соответствия;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копии сертификата соответствия;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копии страхового полиса;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копии договора на </a:t>
            </a:r>
            <a:r>
              <a:rPr lang="ru-RU" sz="2000" dirty="0" smtClean="0"/>
              <a:t>замену лифта </a:t>
            </a:r>
            <a:r>
              <a:rPr lang="ru-RU" sz="2000" dirty="0"/>
              <a:t>(между Заказчиком и Подрядчиком</a:t>
            </a:r>
            <a:r>
              <a:rPr lang="ru-RU" sz="2000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копия акта </a:t>
            </a:r>
            <a:r>
              <a:rPr lang="ru-RU" sz="2000" dirty="0" smtClean="0"/>
              <a:t>полного технического освидетельствования лифта.</a:t>
            </a:r>
            <a:endParaRPr lang="ru-RU" sz="2000" dirty="0"/>
          </a:p>
          <a:p>
            <a:r>
              <a:rPr lang="ru-RU" dirty="0" smtClean="0"/>
              <a:t>Контрольный </a:t>
            </a:r>
            <a:r>
              <a:rPr lang="ru-RU" dirty="0"/>
              <a:t>осмотр объекта проводится </a:t>
            </a:r>
            <a:r>
              <a:rPr lang="ru-RU" dirty="0">
                <a:solidFill>
                  <a:srgbClr val="FF0000"/>
                </a:solidFill>
              </a:rPr>
              <a:t>в течение 10 </a:t>
            </a:r>
            <a:r>
              <a:rPr lang="ru-RU" sz="2400" dirty="0">
                <a:solidFill>
                  <a:srgbClr val="FF0000"/>
                </a:solidFill>
              </a:rPr>
              <a:t>рабочих</a:t>
            </a:r>
            <a:r>
              <a:rPr lang="ru-RU" dirty="0">
                <a:solidFill>
                  <a:srgbClr val="FF0000"/>
                </a:solidFill>
              </a:rPr>
              <a:t> дней</a:t>
            </a:r>
            <a:r>
              <a:rPr lang="ru-RU" dirty="0"/>
              <a:t> со дня поступления уведомления о вводе объекта в эксплуатацию уполномоченным органом с участием владельца объекта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 случае,  если сдаваемый лифт СООТВЕТСТВУЕТ паспортным требования, руководству по эксплуатации и требованиям ТР ТС 011/2011 «Безопасность лифтов», то в течении </a:t>
            </a:r>
            <a:r>
              <a:rPr lang="ru-RU" dirty="0" smtClean="0">
                <a:solidFill>
                  <a:srgbClr val="FF0000"/>
                </a:solidFill>
              </a:rPr>
              <a:t>5 рабочих дней </a:t>
            </a:r>
            <a:r>
              <a:rPr lang="ru-RU" dirty="0" smtClean="0"/>
              <a:t>инспектор РТН выдает АКТ ВВОДА ЛИФТА В ЭКСПЛУАТАЦИЮ.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48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368" y="476672"/>
            <a:ext cx="4076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соответствии с изменениями от 22.12.2018 г. внесенными в ПП РФ №743 от 24.06.2017 ответственному по эксплуатации лифтов (представителю владельца лифта) необходимо пройти </a:t>
            </a:r>
            <a:r>
              <a:rPr lang="ru-RU" dirty="0" smtClean="0">
                <a:solidFill>
                  <a:srgbClr val="FF0000"/>
                </a:solidFill>
              </a:rPr>
              <a:t>оценку квалификации </a:t>
            </a:r>
            <a:r>
              <a:rPr lang="ru-RU" dirty="0" smtClean="0"/>
              <a:t>как </a:t>
            </a:r>
            <a:r>
              <a:rPr lang="ru-RU" dirty="0" smtClean="0">
                <a:solidFill>
                  <a:srgbClr val="FF0000"/>
                </a:solidFill>
              </a:rPr>
              <a:t>СПЕЦИАЛИСТУ ПО ОРГАНИЗАЦИИ ЭКСПЛУАТАЦИИ </a:t>
            </a:r>
            <a:r>
              <a:rPr lang="ru-RU" dirty="0" smtClean="0">
                <a:solidFill>
                  <a:srgbClr val="FF0000"/>
                </a:solidFill>
              </a:rPr>
              <a:t>ЛИФТОВОГО ОБОРУДОВАНИЯ</a:t>
            </a:r>
            <a:r>
              <a:rPr lang="ru-RU" dirty="0" smtClean="0"/>
              <a:t> 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На данный момент пройти оценку квалификации в г. Екатеринбурге можно в 2-х организациях: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ЦОК ООО «СРЕДУРАЛЛИФТ», ул. Зоологическая, д.7;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ООО «Уральский сервисный центр», ул. Мамина-Сибиряка, д.101.</a:t>
            </a:r>
            <a:endParaRPr lang="ru-RU" dirty="0" smtClean="0"/>
          </a:p>
        </p:txBody>
      </p:sp>
      <p:pic>
        <p:nvPicPr>
          <p:cNvPr id="6146" name="Picture 2" descr="\\ASERVER\UserProfile$\grigorev\Desktop\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6672"/>
            <a:ext cx="4577260" cy="64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10734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Образец свидетельства о квалификации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48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ASERVER\UserProfile$\grigorev\Desktop\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8" y="332656"/>
            <a:ext cx="9025251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71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308996"/>
            <a:ext cx="74168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ПРИ ОТСУТСТВИИ СВИДЕТЕЛЬСТВА ОБ ОЦЕНКЕ КВАЛИФИКАЦИИ специалиста (представителя ВЛАДЕЛЬЦА ЛИФТА) по квалификации организация эксплуатации лифтового оборудования </a:t>
            </a:r>
            <a:r>
              <a:rPr lang="ru-RU" dirty="0" smtClean="0">
                <a:solidFill>
                  <a:srgbClr val="FF0000"/>
                </a:solidFill>
              </a:rPr>
              <a:t>ВВОД ЛИФТА В ЭКСПЛУАТАЦИЮ </a:t>
            </a:r>
            <a:r>
              <a:rPr lang="ru-RU" dirty="0" smtClean="0"/>
              <a:t>органами РТН</a:t>
            </a:r>
            <a:r>
              <a:rPr lang="ru-RU" dirty="0" smtClean="0">
                <a:solidFill>
                  <a:srgbClr val="FF0000"/>
                </a:solidFill>
              </a:rPr>
              <a:t>   НЕ ПРОИЗВОДИТЬСЯ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Так же обращаю Ваше внимание, что процедура получения и оценки данной квалификации достаточно длительная и занимает </a:t>
            </a:r>
            <a:r>
              <a:rPr lang="ru-RU" dirty="0" smtClean="0">
                <a:solidFill>
                  <a:srgbClr val="FF0000"/>
                </a:solidFill>
              </a:rPr>
              <a:t>1,5-2 месяца до момента получения свидетельства</a:t>
            </a:r>
            <a:r>
              <a:rPr lang="ru-RU" dirty="0" smtClean="0">
                <a:solidFill>
                  <a:prstClr val="black"/>
                </a:solidFill>
              </a:rPr>
              <a:t>. 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/>
              <a:t>На данный момент пройти оценку квалификации в г. Екатеринбурге можно в 2-х организациях: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ЦОК ООО «СРЕДУРАЛЛИФТ», ул. Зоологическая, д.7;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ООО «Уральский сервисный центр», ул. Мамина-Сибиряка, д.101.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3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Готовность владельца лифта и обслуживающей организации к проверке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800" dirty="0" smtClean="0"/>
              <a:t>Инспекторы </a:t>
            </a:r>
            <a:r>
              <a:rPr lang="ru-RU" sz="1800" dirty="0" err="1" smtClean="0"/>
              <a:t>Ростехнадзора</a:t>
            </a:r>
            <a:r>
              <a:rPr lang="ru-RU" sz="1800" dirty="0" smtClean="0"/>
              <a:t> при выходе по уведомлению начинают свою работу с проверки документов владельца лифта и обслуживающей лифт организации с точки зрения соответствия документов ПП РФ № 743.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 smtClean="0"/>
              <a:t>Подавляющее число замечаний </a:t>
            </a:r>
            <a:r>
              <a:rPr lang="ru-RU" sz="1800" dirty="0" err="1" smtClean="0"/>
              <a:t>Ростехнадзора</a:t>
            </a:r>
            <a:r>
              <a:rPr lang="ru-RU" sz="1800" dirty="0" smtClean="0"/>
              <a:t> относится именно к оформлению документов владельцем и обслуживающей лифт организацией.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89738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ASERVER\UserProfile$\grigorev\Desktop\акт контрольного осмотра лифта (1)-изображения\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92359"/>
            <a:ext cx="4824536" cy="682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ASERVER\UserProfile$\grigorev\Desktop\акт контрольного осмотра лифта (1)-изображения\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449" y="290499"/>
            <a:ext cx="4968551" cy="702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105833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Пример акта контрольного осмотра лифта не введенного в эксплуатацию лифта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10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633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СИТУАЦИИ, УВЕЛИЧИВАЮЩИЕ СРОК ЗАМЕНЫ ЛИФТОВОГО ОБОРУДОВАНИЯ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850493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ASERVER\UserProfile$\grigorev\Desktop\акт контрольного осмотра лифта (1)-изображения\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22473"/>
            <a:ext cx="4853855" cy="686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ASERVER\UserProfile$\grigorev\Desktop\акт контрольного осмотра лифта (1)-изображения\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116632"/>
            <a:ext cx="4869440" cy="715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09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ASERVER\UserProfile$\grigorev\Desktop\акт ввода, Береговая 28 п.1 (1)\Page_0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476672"/>
            <a:ext cx="4656747" cy="658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ASERVER\UserProfile$\grigorev\Desktop\акт ввода, Береговая 28 п.1 (1)\Page_0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03" y="296652"/>
            <a:ext cx="4911390" cy="694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0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Пример акта ввода в эксплуатацию и акта контрольного осмотра, на введенный в эксплуатацию лифт, выдаваемые инспектором </a:t>
            </a:r>
            <a:r>
              <a:rPr lang="ru-RU" dirty="0" err="1"/>
              <a:t>Р</a:t>
            </a:r>
            <a:r>
              <a:rPr lang="ru-RU" dirty="0" err="1" smtClean="0"/>
              <a:t>остехнадзора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3831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ASERVER\UserProfile$\grigorev\Desktop\акт ввода, Береговая 28 п.1 (1)\Page_0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4707246" cy="665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ASERVER\UserProfile$\grigorev\Desktop\акт ввода, Береговая 28 п.1 (1)\Page_0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42" y="98598"/>
            <a:ext cx="4780673" cy="675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139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1412776"/>
            <a:ext cx="5616624" cy="43204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1412776"/>
            <a:ext cx="2736304" cy="2664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>
            <a:stCxn id="5" idx="0"/>
            <a:endCxn id="5" idx="2"/>
          </p:cNvCxnSpPr>
          <p:nvPr/>
        </p:nvCxnSpPr>
        <p:spPr>
          <a:xfrm>
            <a:off x="3131840" y="1412776"/>
            <a:ext cx="0" cy="26642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497042" y="1885020"/>
            <a:ext cx="0" cy="187220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3851920" y="1700808"/>
            <a:ext cx="0" cy="187220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4499992" y="2492896"/>
            <a:ext cx="1656184" cy="15841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67544" y="260648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Зачастую собственники ограничивают доступ  к демонтажному люку и входу  в машинное помещение, устанавливая двери или решетки в местах общего пользования.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468817" y="1556792"/>
            <a:ext cx="675692" cy="6564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6156176" y="4077072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499992" y="4077072"/>
            <a:ext cx="0" cy="1656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84974" y="1403966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л</a:t>
            </a:r>
            <a:r>
              <a:rPr lang="ru-RU" sz="1400" dirty="0" smtClean="0"/>
              <a:t>естничный марш</a:t>
            </a:r>
            <a:endParaRPr lang="ru-RU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5194595" y="173113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л</a:t>
            </a:r>
            <a:r>
              <a:rPr lang="ru-RU" sz="1400" dirty="0" smtClean="0"/>
              <a:t>юк МП</a:t>
            </a:r>
            <a:endParaRPr lang="ru-RU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4716016" y="3131095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ш</a:t>
            </a:r>
            <a:r>
              <a:rPr lang="ru-RU" sz="1400" dirty="0" smtClean="0"/>
              <a:t>ахта лифта</a:t>
            </a:r>
            <a:endParaRPr lang="ru-RU" sz="1400" dirty="0"/>
          </a:p>
        </p:txBody>
      </p:sp>
      <p:cxnSp>
        <p:nvCxnSpPr>
          <p:cNvPr id="50" name="Прямая со стрелкой 49"/>
          <p:cNvCxnSpPr/>
          <p:nvPr/>
        </p:nvCxnSpPr>
        <p:spPr>
          <a:xfrm>
            <a:off x="6876256" y="4869160"/>
            <a:ext cx="50405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6144509" y="5262500"/>
            <a:ext cx="0" cy="4707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580112" y="4499828"/>
            <a:ext cx="1345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Вход в квартиры собственников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1716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ASERVER\UserProfile$\grigorev\Desktop\20180614_135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283"/>
            <a:ext cx="8414013" cy="63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56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\\ASERVER\UserProfile$\grigorev\Desktop\АБ 10 п3 9э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79200" y="981453"/>
            <a:ext cx="6581842" cy="493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595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ASERVER\UserProfile$\grigorev\Desktop\20180614_1407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670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данном случае установленная дверь затрудняет замену обрамлений дверей шахты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8643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ASERVER\UserProfile$\grigorev\Desktop\20180614_1118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58555" y="963857"/>
            <a:ext cx="6475114" cy="48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\\ASERVER\UserProfile$\grigorev\Desktop\20180614_112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36443" y="2121952"/>
            <a:ext cx="5151577" cy="386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260648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Не уложенные провода также затрудняют доступ в машинное помещение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04801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1257</TotalTime>
  <Words>1131</Words>
  <Application>Microsoft Office PowerPoint</Application>
  <PresentationFormat>Экран (4:3)</PresentationFormat>
  <Paragraphs>142</Paragraphs>
  <Slides>42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Тема Office</vt:lpstr>
      <vt:lpstr>Точечный рисунок</vt:lpstr>
      <vt:lpstr>Особенности строительно-монтажных работ при замене лифтового оборудования</vt:lpstr>
      <vt:lpstr>Презентация PowerPoint</vt:lpstr>
      <vt:lpstr>Презентация PowerPoint</vt:lpstr>
      <vt:lpstr>СИТУАЦИИ, УВЕЛИЧИВАЮЩИЕ СРОК ЗАМЕНЫ ЛИФТОВОГО ОБОРУДОВАНИЯ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Готовность владельца лифта и обслуживающей организации к проверке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Григорьев</dc:creator>
  <cp:lastModifiedBy>ЛТ</cp:lastModifiedBy>
  <cp:revision>93</cp:revision>
  <dcterms:created xsi:type="dcterms:W3CDTF">2019-03-04T12:23:29Z</dcterms:created>
  <dcterms:modified xsi:type="dcterms:W3CDTF">2019-08-29T09:58:18Z</dcterms:modified>
</cp:coreProperties>
</file>